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1.png" ContentType="image/pn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2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2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54;p7" descr=""/>
          <p:cNvPicPr/>
          <p:nvPr/>
        </p:nvPicPr>
        <p:blipFill>
          <a:blip r:embed="rId2"/>
          <a:srcRect l="0" t="2488" r="0" b="2499"/>
          <a:stretch/>
        </p:blipFill>
        <p:spPr>
          <a:xfrm>
            <a:off x="274320" y="275040"/>
            <a:ext cx="8595000" cy="4593240"/>
          </a:xfrm>
          <a:prstGeom prst="rect">
            <a:avLst/>
          </a:prstGeom>
          <a:ln>
            <a:noFill/>
          </a:ln>
        </p:spPr>
      </p:pic>
      <p:sp>
        <p:nvSpPr>
          <p:cNvPr id="1" name="PlaceHolder 1"/>
          <p:cNvSpPr>
            <a:spLocks noGrp="1"/>
          </p:cNvSpPr>
          <p:nvPr>
            <p:ph type="title"/>
          </p:nvPr>
        </p:nvSpPr>
        <p:spPr>
          <a:xfrm>
            <a:off x="237240" y="2088360"/>
            <a:ext cx="8595000" cy="792000"/>
          </a:xfrm>
          <a:prstGeom prst="rect">
            <a:avLst/>
          </a:prstGeom>
        </p:spPr>
        <p:txBody>
          <a:bodyPr tIns="91440" bIns="91440">
            <a:noAutofit/>
          </a:bodyPr>
          <a:p>
            <a:pPr algn="ctr"/>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2" name="PlaceHolder 2"/>
          <p:cNvSpPr>
            <a:spLocks noGrp="1"/>
          </p:cNvSpPr>
          <p:nvPr>
            <p:ph type="sldNum"/>
          </p:nvPr>
        </p:nvSpPr>
        <p:spPr>
          <a:xfrm>
            <a:off x="8607600" y="4957200"/>
            <a:ext cx="261720" cy="105120"/>
          </a:xfrm>
          <a:prstGeom prst="rect">
            <a:avLst/>
          </a:prstGeom>
        </p:spPr>
        <p:txBody>
          <a:bodyPr lIns="0" rIns="0" tIns="0" bIns="91440">
            <a:noAutofit/>
          </a:bodyPr>
          <a:p>
            <a:pPr algn="r">
              <a:lnSpc>
                <a:spcPct val="100000"/>
              </a:lnSpc>
            </a:pPr>
            <a:fld id="{5A392593-AEC7-4057-AC09-26BEE57B2669}" type="slidenum">
              <a:rPr b="0" lang="en-US" sz="600" spc="-1" strike="noStrike">
                <a:solidFill>
                  <a:srgbClr val="000000"/>
                </a:solidFill>
                <a:latin typeface="Arial"/>
                <a:ea typeface="Arial"/>
              </a:rPr>
              <a:t>&lt;number&gt;</a:t>
            </a:fld>
            <a:endParaRPr b="0" lang="en-US" sz="600" spc="-1" strike="noStrike">
              <a:latin typeface="Times New Roman"/>
            </a:endParaRPr>
          </a:p>
        </p:txBody>
      </p:sp>
      <p:sp>
        <p:nvSpPr>
          <p:cNvPr id="3"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12240" y="0"/>
            <a:ext cx="9168120" cy="533520"/>
          </a:xfrm>
          <a:prstGeom prst="rect">
            <a:avLst/>
          </a:prstGeom>
        </p:spPr>
        <p:txBody>
          <a:bodyPr lIns="457200" rIns="274320" tIns="182880" bIns="91440">
            <a:noAutofit/>
          </a:bodyPr>
          <a:p>
            <a:pPr algn="ctr"/>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41" name="CustomShape 2"/>
          <p:cNvSpPr/>
          <p:nvPr/>
        </p:nvSpPr>
        <p:spPr>
          <a:xfrm>
            <a:off x="274320" y="640080"/>
            <a:ext cx="8595360" cy="97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42" name="PlaceHolder 3"/>
          <p:cNvSpPr>
            <a:spLocks noGrp="1"/>
          </p:cNvSpPr>
          <p:nvPr>
            <p:ph type="sldNum"/>
          </p:nvPr>
        </p:nvSpPr>
        <p:spPr>
          <a:xfrm>
            <a:off x="8607600" y="4957200"/>
            <a:ext cx="261720" cy="105120"/>
          </a:xfrm>
          <a:prstGeom prst="rect">
            <a:avLst/>
          </a:prstGeom>
        </p:spPr>
        <p:txBody>
          <a:bodyPr lIns="0" rIns="0" tIns="0" bIns="91440">
            <a:noAutofit/>
          </a:bodyPr>
          <a:p>
            <a:pPr algn="r">
              <a:lnSpc>
                <a:spcPct val="100000"/>
              </a:lnSpc>
            </a:pPr>
            <a:fld id="{7C5B0C68-FC8F-4AC0-AC18-BD1626D8725E}" type="slidenum">
              <a:rPr b="0" lang="en-US" sz="600" spc="-1" strike="noStrike">
                <a:solidFill>
                  <a:srgbClr val="000000"/>
                </a:solidFill>
                <a:latin typeface="Arial"/>
                <a:ea typeface="Arial"/>
              </a:rPr>
              <a:t>&lt;number&gt;</a:t>
            </a:fld>
            <a:endParaRPr b="0" lang="en-US" sz="600" spc="-1" strike="noStrike">
              <a:latin typeface="Times New Roman"/>
            </a:endParaRPr>
          </a:p>
        </p:txBody>
      </p:sp>
      <p:sp>
        <p:nvSpPr>
          <p:cNvPr id="43" name="CustomShape 4"/>
          <p:cNvSpPr/>
          <p:nvPr/>
        </p:nvSpPr>
        <p:spPr>
          <a:xfrm>
            <a:off x="274320" y="4906440"/>
            <a:ext cx="8595360" cy="9720"/>
          </a:xfrm>
          <a:custGeom>
            <a:avLst/>
            <a:gdLst/>
            <a:ahLst/>
            <a:rect l="l" t="t" r="r" b="b"/>
            <a:pathLst>
              <a:path w="21600" h="21600">
                <a:moveTo>
                  <a:pt x="0" y="0"/>
                </a:moveTo>
                <a:lnTo>
                  <a:pt x="21600" y="21600"/>
                </a:lnTo>
              </a:path>
            </a:pathLst>
          </a:custGeom>
          <a:noFill/>
          <a:ln w="9360">
            <a:solidFill>
              <a:srgbClr val="a9b7c0"/>
            </a:solidFill>
            <a:round/>
          </a:ln>
        </p:spPr>
        <p:style>
          <a:lnRef idx="0"/>
          <a:fillRef idx="0"/>
          <a:effectRef idx="0"/>
          <a:fontRef idx="minor"/>
        </p:style>
      </p:sp>
      <p:sp>
        <p:nvSpPr>
          <p:cNvPr id="44" name="PlaceHolder 5"/>
          <p:cNvSpPr>
            <a:spLocks noGrp="1"/>
          </p:cNvSpPr>
          <p:nvPr>
            <p:ph type="body"/>
          </p:nvPr>
        </p:nvSpPr>
        <p:spPr>
          <a:xfrm>
            <a:off x="0" y="1284120"/>
            <a:ext cx="9143640" cy="3581280"/>
          </a:xfrm>
          <a:prstGeom prst="rect">
            <a:avLst/>
          </a:prstGeom>
        </p:spPr>
        <p:txBody>
          <a:bodyPr lIns="457200" rIns="457200" tIns="0" bIns="91440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1" name="Google Shape;48;p6" descr=""/>
          <p:cNvPicPr/>
          <p:nvPr/>
        </p:nvPicPr>
        <p:blipFill>
          <a:blip r:embed="rId2"/>
          <a:srcRect l="0" t="2488" r="0" b="2499"/>
          <a:stretch/>
        </p:blipFill>
        <p:spPr>
          <a:xfrm>
            <a:off x="274320" y="275040"/>
            <a:ext cx="8595000" cy="4593240"/>
          </a:xfrm>
          <a:prstGeom prst="rect">
            <a:avLst/>
          </a:prstGeom>
          <a:ln>
            <a:noFill/>
          </a:ln>
        </p:spPr>
      </p:pic>
      <p:sp>
        <p:nvSpPr>
          <p:cNvPr id="82" name="PlaceHolder 1"/>
          <p:cNvSpPr>
            <a:spLocks noGrp="1"/>
          </p:cNvSpPr>
          <p:nvPr>
            <p:ph type="title"/>
          </p:nvPr>
        </p:nvSpPr>
        <p:spPr>
          <a:xfrm>
            <a:off x="274320" y="2088360"/>
            <a:ext cx="8595000" cy="792000"/>
          </a:xfrm>
          <a:prstGeom prst="rect">
            <a:avLst/>
          </a:prstGeom>
        </p:spPr>
        <p:txBody>
          <a:bodyPr tIns="91440" bIns="91440">
            <a:noAutofit/>
          </a:bodyPr>
          <a:p>
            <a:pPr algn="ctr"/>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83" name="PlaceHolder 2"/>
          <p:cNvSpPr>
            <a:spLocks noGrp="1"/>
          </p:cNvSpPr>
          <p:nvPr>
            <p:ph type="sldNum"/>
          </p:nvPr>
        </p:nvSpPr>
        <p:spPr>
          <a:xfrm>
            <a:off x="8556840" y="4749840"/>
            <a:ext cx="548280" cy="393120"/>
          </a:xfrm>
          <a:prstGeom prst="rect">
            <a:avLst/>
          </a:prstGeom>
        </p:spPr>
        <p:txBody>
          <a:bodyPr tIns="91440" bIns="91440">
            <a:noAutofit/>
          </a:bodyPr>
          <a:p>
            <a:pPr algn="r">
              <a:lnSpc>
                <a:spcPct val="100000"/>
              </a:lnSpc>
            </a:pPr>
            <a:fld id="{E11D3A44-3D2A-4D6C-A86E-2BBA7F16C940}" type="slidenum">
              <a:rPr b="0" lang="en-US" sz="1300" spc="-1" strike="noStrike">
                <a:solidFill>
                  <a:srgbClr val="ffffff"/>
                </a:solidFill>
                <a:latin typeface="Arial"/>
                <a:ea typeface="Arial"/>
              </a:rPr>
              <a:t>&lt;number&gt;</a:t>
            </a:fld>
            <a:endParaRPr b="0" lang="en-US" sz="1300" spc="-1" strike="noStrike">
              <a:latin typeface="Times New Roman"/>
            </a:endParaRPr>
          </a:p>
        </p:txBody>
      </p:sp>
      <p:sp>
        <p:nvSpPr>
          <p:cNvPr id="84" name="PlaceHolder 3"/>
          <p:cNvSpPr>
            <a:spLocks noGrp="1"/>
          </p:cNvSpPr>
          <p:nvPr>
            <p:ph type="sldNum"/>
          </p:nvPr>
        </p:nvSpPr>
        <p:spPr>
          <a:xfrm>
            <a:off x="8607600" y="4957200"/>
            <a:ext cx="261720" cy="105120"/>
          </a:xfrm>
          <a:prstGeom prst="rect">
            <a:avLst/>
          </a:prstGeom>
        </p:spPr>
        <p:txBody>
          <a:bodyPr lIns="0" rIns="0" tIns="0" bIns="91440">
            <a:noAutofit/>
          </a:bodyPr>
          <a:p>
            <a:pPr algn="r">
              <a:lnSpc>
                <a:spcPct val="100000"/>
              </a:lnSpc>
            </a:pPr>
            <a:fld id="{9C2D62F2-15B4-476D-9283-B1D39BB7F782}" type="slidenum">
              <a:rPr b="0" lang="en-US" sz="600" spc="-1" strike="noStrike">
                <a:solidFill>
                  <a:srgbClr val="000000"/>
                </a:solidFill>
                <a:latin typeface="Arial"/>
                <a:ea typeface="Arial"/>
              </a:rPr>
              <a:t>&lt;number&gt;</a:t>
            </a:fld>
            <a:endParaRPr b="0" lang="en-US" sz="600" spc="-1" strike="noStrike">
              <a:latin typeface="Times New Roman"/>
            </a:endParaRPr>
          </a:p>
        </p:txBody>
      </p:sp>
      <p:sp>
        <p:nvSpPr>
          <p:cNvPr id="85"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2" name="Google Shape;67;p9" descr=""/>
          <p:cNvPicPr/>
          <p:nvPr/>
        </p:nvPicPr>
        <p:blipFill>
          <a:blip r:embed="rId2"/>
          <a:srcRect l="0" t="120" r="0" b="120"/>
          <a:stretch/>
        </p:blipFill>
        <p:spPr>
          <a:xfrm>
            <a:off x="7048800" y="910440"/>
            <a:ext cx="1828440" cy="3784320"/>
          </a:xfrm>
          <a:prstGeom prst="rect">
            <a:avLst/>
          </a:prstGeom>
          <a:ln>
            <a:noFill/>
          </a:ln>
        </p:spPr>
      </p:pic>
      <p:sp>
        <p:nvSpPr>
          <p:cNvPr id="123" name="PlaceHolder 1"/>
          <p:cNvSpPr>
            <a:spLocks noGrp="1"/>
          </p:cNvSpPr>
          <p:nvPr>
            <p:ph type="body"/>
          </p:nvPr>
        </p:nvSpPr>
        <p:spPr>
          <a:xfrm>
            <a:off x="0" y="1245960"/>
            <a:ext cx="6699240" cy="3897360"/>
          </a:xfrm>
          <a:prstGeom prst="rect">
            <a:avLst/>
          </a:prstGeom>
        </p:spPr>
        <p:txBody>
          <a:bodyPr lIns="457200" rIns="457200" tIns="0" bIns="914400">
            <a:noAutofit/>
          </a:bodyPr>
          <a:p>
            <a:pPr marL="432000" indent="-324000" algn="ctr">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24" name="PlaceHolder 2"/>
          <p:cNvSpPr>
            <a:spLocks noGrp="1"/>
          </p:cNvSpPr>
          <p:nvPr>
            <p:ph type="title"/>
          </p:nvPr>
        </p:nvSpPr>
        <p:spPr>
          <a:xfrm>
            <a:off x="-12600" y="0"/>
            <a:ext cx="6699240" cy="533520"/>
          </a:xfrm>
          <a:prstGeom prst="rect">
            <a:avLst/>
          </a:prstGeom>
        </p:spPr>
        <p:txBody>
          <a:bodyPr lIns="457200" rIns="274320" tIns="182880" bIns="91440">
            <a:noAutofit/>
          </a:bodyPr>
          <a:p>
            <a:pPr algn="ctr"/>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125" name="PlaceHolder 3"/>
          <p:cNvSpPr>
            <a:spLocks noGrp="1"/>
          </p:cNvSpPr>
          <p:nvPr>
            <p:ph type="sldNum"/>
          </p:nvPr>
        </p:nvSpPr>
        <p:spPr>
          <a:xfrm>
            <a:off x="8607600" y="4957200"/>
            <a:ext cx="261720" cy="105120"/>
          </a:xfrm>
          <a:prstGeom prst="rect">
            <a:avLst/>
          </a:prstGeom>
        </p:spPr>
        <p:txBody>
          <a:bodyPr lIns="0" rIns="0" tIns="0" bIns="91440">
            <a:noAutofit/>
          </a:bodyPr>
          <a:p>
            <a:pPr algn="r">
              <a:lnSpc>
                <a:spcPct val="100000"/>
              </a:lnSpc>
            </a:pPr>
            <a:fld id="{9DE53215-DCCC-45BE-BC62-9F0814957722}" type="slidenum">
              <a:rPr b="0" lang="en-US" sz="600" spc="-1" strike="noStrike">
                <a:solidFill>
                  <a:srgbClr val="000000"/>
                </a:solidFill>
                <a:latin typeface="Arial"/>
                <a:ea typeface="Arial"/>
              </a:rPr>
              <a:t>&lt;number&gt;</a:t>
            </a:fld>
            <a:endParaRPr b="0" lang="en-US" sz="600" spc="-1" strike="noStrike">
              <a:latin typeface="Times New Roman"/>
            </a:endParaRPr>
          </a:p>
        </p:txBody>
      </p:sp>
      <p:sp>
        <p:nvSpPr>
          <p:cNvPr id="126" name="CustomShape 4"/>
          <p:cNvSpPr/>
          <p:nvPr/>
        </p:nvSpPr>
        <p:spPr>
          <a:xfrm>
            <a:off x="274320" y="4906440"/>
            <a:ext cx="8595360" cy="9720"/>
          </a:xfrm>
          <a:custGeom>
            <a:avLst/>
            <a:gdLst/>
            <a:ahLst/>
            <a:rect l="l" t="t" r="r" b="b"/>
            <a:pathLst>
              <a:path w="21600" h="21600">
                <a:moveTo>
                  <a:pt x="0" y="0"/>
                </a:moveTo>
                <a:lnTo>
                  <a:pt x="21600" y="21600"/>
                </a:lnTo>
              </a:path>
            </a:pathLst>
          </a:custGeom>
          <a:noFill/>
          <a:ln w="9360">
            <a:solidFill>
              <a:srgbClr val="a9b7c0"/>
            </a:solidFill>
            <a:round/>
          </a:ln>
        </p:spPr>
        <p:style>
          <a:lnRef idx="0"/>
          <a:fillRef idx="0"/>
          <a:effectRef idx="0"/>
          <a:fontRef idx="minor"/>
        </p:style>
      </p:sp>
      <p:sp>
        <p:nvSpPr>
          <p:cNvPr id="127" name="CustomShape 5"/>
          <p:cNvSpPr/>
          <p:nvPr/>
        </p:nvSpPr>
        <p:spPr>
          <a:xfrm>
            <a:off x="274320" y="640080"/>
            <a:ext cx="8595360" cy="97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4" name="Google Shape;445;p26" descr=""/>
          <p:cNvPicPr/>
          <p:nvPr/>
        </p:nvPicPr>
        <p:blipFill>
          <a:blip r:embed="rId2"/>
          <a:stretch/>
        </p:blipFill>
        <p:spPr>
          <a:xfrm>
            <a:off x="4286160" y="649800"/>
            <a:ext cx="826920" cy="4114800"/>
          </a:xfrm>
          <a:prstGeom prst="rect">
            <a:avLst/>
          </a:prstGeom>
          <a:ln>
            <a:noFill/>
          </a:ln>
        </p:spPr>
      </p:pic>
      <p:sp>
        <p:nvSpPr>
          <p:cNvPr id="165" name="PlaceHolder 1"/>
          <p:cNvSpPr>
            <a:spLocks noGrp="1"/>
          </p:cNvSpPr>
          <p:nvPr>
            <p:ph type="title"/>
          </p:nvPr>
        </p:nvSpPr>
        <p:spPr>
          <a:xfrm>
            <a:off x="-12240" y="0"/>
            <a:ext cx="9168120" cy="533520"/>
          </a:xfrm>
          <a:prstGeom prst="rect">
            <a:avLst/>
          </a:prstGeom>
        </p:spPr>
        <p:txBody>
          <a:bodyPr lIns="457200" rIns="274320" tIns="182880" bIns="91440">
            <a:noAutofit/>
          </a:bodyPr>
          <a:p>
            <a:pPr algn="ctr"/>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166" name="CustomShape 2"/>
          <p:cNvSpPr/>
          <p:nvPr/>
        </p:nvSpPr>
        <p:spPr>
          <a:xfrm>
            <a:off x="274320" y="640080"/>
            <a:ext cx="8595360" cy="97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67" name="PlaceHolder 3"/>
          <p:cNvSpPr>
            <a:spLocks noGrp="1"/>
          </p:cNvSpPr>
          <p:nvPr>
            <p:ph type="sldNum"/>
          </p:nvPr>
        </p:nvSpPr>
        <p:spPr>
          <a:xfrm>
            <a:off x="8607600" y="4957200"/>
            <a:ext cx="261720" cy="105120"/>
          </a:xfrm>
          <a:prstGeom prst="rect">
            <a:avLst/>
          </a:prstGeom>
        </p:spPr>
        <p:txBody>
          <a:bodyPr lIns="0" rIns="0" tIns="0" bIns="91440">
            <a:noAutofit/>
          </a:bodyPr>
          <a:p>
            <a:pPr algn="r">
              <a:lnSpc>
                <a:spcPct val="100000"/>
              </a:lnSpc>
            </a:pPr>
            <a:fld id="{9BE27AFC-331B-4875-82E8-3F6D424F8C8F}" type="slidenum">
              <a:rPr b="0" lang="en-US" sz="600" spc="-1" strike="noStrike">
                <a:solidFill>
                  <a:srgbClr val="000000"/>
                </a:solidFill>
                <a:latin typeface="Arial"/>
                <a:ea typeface="Arial"/>
              </a:rPr>
              <a:t>&lt;number&gt;</a:t>
            </a:fld>
            <a:endParaRPr b="0" lang="en-US" sz="600" spc="-1" strike="noStrike">
              <a:latin typeface="Times New Roman"/>
            </a:endParaRPr>
          </a:p>
        </p:txBody>
      </p:sp>
      <p:sp>
        <p:nvSpPr>
          <p:cNvPr id="168" name="CustomShape 4"/>
          <p:cNvSpPr/>
          <p:nvPr/>
        </p:nvSpPr>
        <p:spPr>
          <a:xfrm>
            <a:off x="274320" y="4906440"/>
            <a:ext cx="8595360" cy="9720"/>
          </a:xfrm>
          <a:custGeom>
            <a:avLst/>
            <a:gdLst/>
            <a:ahLst/>
            <a:rect l="l" t="t" r="r" b="b"/>
            <a:pathLst>
              <a:path w="21600" h="21600">
                <a:moveTo>
                  <a:pt x="0" y="0"/>
                </a:moveTo>
                <a:lnTo>
                  <a:pt x="21600" y="21600"/>
                </a:lnTo>
              </a:path>
            </a:pathLst>
          </a:custGeom>
          <a:noFill/>
          <a:ln w="9360">
            <a:solidFill>
              <a:srgbClr val="a9b7c0"/>
            </a:solidFill>
            <a:round/>
          </a:ln>
        </p:spPr>
        <p:style>
          <a:lnRef idx="0"/>
          <a:fillRef idx="0"/>
          <a:effectRef idx="0"/>
          <a:fontRef idx="minor"/>
        </p:style>
      </p:sp>
      <p:sp>
        <p:nvSpPr>
          <p:cNvPr id="169" name="CustomShape 5"/>
          <p:cNvSpPr/>
          <p:nvPr/>
        </p:nvSpPr>
        <p:spPr>
          <a:xfrm>
            <a:off x="4936320" y="890280"/>
            <a:ext cx="2688120" cy="476280"/>
          </a:xfrm>
          <a:prstGeom prst="roundRect">
            <a:avLst>
              <a:gd name="adj" fmla="val 16667"/>
            </a:avLst>
          </a:prstGeom>
          <a:solidFill>
            <a:srgbClr val="365c8b"/>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System Hardening</a:t>
            </a:r>
            <a:endParaRPr b="0" lang="en-US" sz="2100" spc="-1" strike="noStrike">
              <a:latin typeface="Arial"/>
            </a:endParaRPr>
          </a:p>
        </p:txBody>
      </p:sp>
      <p:sp>
        <p:nvSpPr>
          <p:cNvPr id="170" name="CustomShape 6"/>
          <p:cNvSpPr/>
          <p:nvPr/>
        </p:nvSpPr>
        <p:spPr>
          <a:xfrm rot="10800000">
            <a:off x="5072760" y="1279440"/>
            <a:ext cx="260640" cy="144360"/>
          </a:xfrm>
          <a:prstGeom prst="flowChartExtract">
            <a:avLst/>
          </a:prstGeom>
          <a:solidFill>
            <a:srgbClr val="365c8b"/>
          </a:solidFill>
          <a:ln>
            <a:noFill/>
          </a:ln>
        </p:spPr>
        <p:style>
          <a:lnRef idx="0"/>
          <a:fillRef idx="0"/>
          <a:effectRef idx="0"/>
          <a:fontRef idx="minor"/>
        </p:style>
      </p:sp>
      <p:sp>
        <p:nvSpPr>
          <p:cNvPr id="171" name="CustomShape 7"/>
          <p:cNvSpPr/>
          <p:nvPr/>
        </p:nvSpPr>
        <p:spPr>
          <a:xfrm>
            <a:off x="457200" y="887760"/>
            <a:ext cx="2688120" cy="476280"/>
          </a:xfrm>
          <a:prstGeom prst="roundRect">
            <a:avLst>
              <a:gd name="adj" fmla="val 16667"/>
            </a:avLst>
          </a:prstGeom>
          <a:solidFill>
            <a:srgbClr val="3d85c6"/>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Alarm</a:t>
            </a:r>
            <a:endParaRPr b="0" lang="en-US" sz="2100" spc="-1" strike="noStrike">
              <a:latin typeface="Arial"/>
            </a:endParaRPr>
          </a:p>
        </p:txBody>
      </p:sp>
      <p:sp>
        <p:nvSpPr>
          <p:cNvPr id="172" name="CustomShape 8"/>
          <p:cNvSpPr/>
          <p:nvPr/>
        </p:nvSpPr>
        <p:spPr>
          <a:xfrm rot="10800000">
            <a:off x="575640" y="1276920"/>
            <a:ext cx="226080" cy="144360"/>
          </a:xfrm>
          <a:prstGeom prst="flowChartExtract">
            <a:avLst/>
          </a:prstGeom>
          <a:solidFill>
            <a:srgbClr val="3d85c6"/>
          </a:solidFill>
          <a:ln>
            <a:noFill/>
          </a:ln>
        </p:spPr>
        <p:style>
          <a:lnRef idx="0"/>
          <a:fillRef idx="0"/>
          <a:effectRef idx="0"/>
          <a:fontRef idx="minor"/>
        </p:style>
      </p:sp>
      <p:sp>
        <p:nvSpPr>
          <p:cNvPr id="173"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0" name="Google Shape;1007;p52" descr=""/>
          <p:cNvPicPr/>
          <p:nvPr/>
        </p:nvPicPr>
        <p:blipFill>
          <a:blip r:embed="rId2"/>
          <a:srcRect l="0" t="2488" r="0" b="2499"/>
          <a:stretch/>
        </p:blipFill>
        <p:spPr>
          <a:xfrm>
            <a:off x="274320" y="275040"/>
            <a:ext cx="8595000" cy="4593240"/>
          </a:xfrm>
          <a:prstGeom prst="rect">
            <a:avLst/>
          </a:prstGeom>
          <a:ln>
            <a:noFill/>
          </a:ln>
        </p:spPr>
      </p:pic>
      <p:sp>
        <p:nvSpPr>
          <p:cNvPr id="211" name="CustomShape 1"/>
          <p:cNvSpPr/>
          <p:nvPr/>
        </p:nvSpPr>
        <p:spPr>
          <a:xfrm>
            <a:off x="8607600" y="4957200"/>
            <a:ext cx="261720" cy="105120"/>
          </a:xfrm>
          <a:prstGeom prst="rect">
            <a:avLst/>
          </a:prstGeom>
          <a:noFill/>
          <a:ln>
            <a:noFill/>
          </a:ln>
        </p:spPr>
        <p:style>
          <a:lnRef idx="0"/>
          <a:fillRef idx="0"/>
          <a:effectRef idx="0"/>
          <a:fontRef idx="minor"/>
        </p:style>
        <p:txBody>
          <a:bodyPr lIns="0" rIns="0" tIns="0" bIns="91440">
            <a:noAutofit/>
          </a:bodyPr>
          <a:p>
            <a:pPr algn="r">
              <a:lnSpc>
                <a:spcPct val="100000"/>
              </a:lnSpc>
            </a:pPr>
            <a:fld id="{6CBD6F56-669B-4084-8A12-4FDD5F7741B5}" type="slidenum">
              <a:rPr b="0" lang="en-US" sz="600" spc="-1" strike="noStrike">
                <a:solidFill>
                  <a:srgbClr val="000000"/>
                </a:solidFill>
                <a:latin typeface="Arial"/>
                <a:ea typeface="Arial"/>
              </a:rPr>
              <a:t>&lt;number&gt;</a:t>
            </a:fld>
            <a:endParaRPr b="0" lang="en-US" sz="600" spc="-1" strike="noStrike">
              <a:latin typeface="Arial"/>
            </a:endParaRPr>
          </a:p>
        </p:txBody>
      </p:sp>
      <p:sp>
        <p:nvSpPr>
          <p:cNvPr id="212" name="CustomShape 2"/>
          <p:cNvSpPr/>
          <p:nvPr/>
        </p:nvSpPr>
        <p:spPr>
          <a:xfrm>
            <a:off x="-12240" y="4916520"/>
            <a:ext cx="7971480" cy="226440"/>
          </a:xfrm>
          <a:prstGeom prst="rect">
            <a:avLst/>
          </a:prstGeom>
          <a:noFill/>
          <a:ln>
            <a:noFill/>
          </a:ln>
        </p:spPr>
        <p:style>
          <a:lnRef idx="0"/>
          <a:fillRef idx="0"/>
          <a:effectRef idx="0"/>
          <a:fontRef idx="minor"/>
        </p:style>
      </p:sp>
      <p:pic>
        <p:nvPicPr>
          <p:cNvPr id="213" name="Google Shape;1010;p52" descr=""/>
          <p:cNvPicPr/>
          <p:nvPr/>
        </p:nvPicPr>
        <p:blipFill>
          <a:blip r:embed="rId3"/>
          <a:stretch/>
        </p:blipFill>
        <p:spPr>
          <a:xfrm>
            <a:off x="2048760" y="496080"/>
            <a:ext cx="5046480" cy="4150800"/>
          </a:xfrm>
          <a:prstGeom prst="rect">
            <a:avLst/>
          </a:prstGeom>
          <a:ln>
            <a:noFill/>
          </a:ln>
          <a:effectLst>
            <a:outerShdw algn="bl" blurRad="57150" dir="5400000" dist="19080" rotWithShape="0">
              <a:srgbClr val="000000">
                <a:alpha val="50000"/>
              </a:srgbClr>
            </a:outerShdw>
          </a:effectLst>
        </p:spPr>
      </p:pic>
      <p:sp>
        <p:nvSpPr>
          <p:cNvPr id="214" name="PlaceHolder 3"/>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15"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hyperlink" Target="https://draw.io" TargetMode="External"/><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274320" y="1703880"/>
            <a:ext cx="8595000" cy="792000"/>
          </a:xfrm>
          <a:prstGeom prst="rect">
            <a:avLst/>
          </a:prstGeom>
          <a:noFill/>
          <a:ln>
            <a:noFill/>
          </a:ln>
        </p:spPr>
        <p:txBody>
          <a:bodyPr tIns="91440" bIns="91440">
            <a:noAutofit/>
          </a:bodyPr>
          <a:p>
            <a:pPr algn="ctr">
              <a:lnSpc>
                <a:spcPct val="100000"/>
              </a:lnSpc>
            </a:pPr>
            <a:r>
              <a:rPr b="0" lang="en-US" sz="3600" spc="-1" strike="noStrike">
                <a:solidFill>
                  <a:srgbClr val="000000"/>
                </a:solidFill>
                <a:latin typeface="Roboto Medium"/>
                <a:ea typeface="Roboto Medium"/>
              </a:rPr>
              <a:t>Capstone Engagement</a:t>
            </a:r>
            <a:br/>
            <a:r>
              <a:rPr b="0" lang="en-US" sz="3100" spc="-1" strike="noStrike">
                <a:solidFill>
                  <a:srgbClr val="000000"/>
                </a:solidFill>
                <a:latin typeface="Roboto"/>
                <a:ea typeface="Roboto"/>
              </a:rPr>
              <a:t>Assessment, Analysis, </a:t>
            </a:r>
            <a:br/>
            <a:r>
              <a:rPr b="0" lang="en-US" sz="3100" spc="-1" strike="noStrike">
                <a:solidFill>
                  <a:srgbClr val="000000"/>
                </a:solidFill>
                <a:latin typeface="Roboto"/>
                <a:ea typeface="Roboto"/>
              </a:rPr>
              <a:t>and Hardening of a Vulnerable System</a:t>
            </a:r>
            <a:endParaRPr b="0" lang="en-US" sz="3100" spc="-1" strike="noStrike">
              <a:solidFill>
                <a:srgbClr val="000000"/>
              </a:solidFill>
              <a:latin typeface="Arial"/>
            </a:endParaRPr>
          </a:p>
        </p:txBody>
      </p:sp>
      <p:sp>
        <p:nvSpPr>
          <p:cNvPr id="253"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Exploitation: Brute Force of a Weak Password</a:t>
            </a:r>
            <a:endParaRPr b="0" lang="en-US" sz="2400" spc="-1" strike="noStrike">
              <a:solidFill>
                <a:srgbClr val="000000"/>
              </a:solidFill>
              <a:latin typeface="Arial"/>
            </a:endParaRPr>
          </a:p>
        </p:txBody>
      </p:sp>
      <p:sp>
        <p:nvSpPr>
          <p:cNvPr id="328"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29" name="CustomShape 3"/>
          <p:cNvSpPr/>
          <p:nvPr/>
        </p:nvSpPr>
        <p:spPr>
          <a:xfrm flipH="1">
            <a:off x="723600" y="1480680"/>
            <a:ext cx="2428200" cy="3153960"/>
          </a:xfrm>
          <a:prstGeom prst="round2DiagRect">
            <a:avLst>
              <a:gd name="adj1" fmla="val 16667"/>
              <a:gd name="adj2" fmla="val 0"/>
            </a:avLst>
          </a:prstGeom>
          <a:solidFill>
            <a:srgbClr val="f3f3f3"/>
          </a:solidFill>
          <a:ln>
            <a:noFill/>
          </a:ln>
        </p:spPr>
        <p:style>
          <a:lnRef idx="0"/>
          <a:fillRef idx="0"/>
          <a:effectRef idx="0"/>
          <a:fontRef idx="minor"/>
        </p:style>
      </p:sp>
      <p:sp>
        <p:nvSpPr>
          <p:cNvPr id="330" name="CustomShape 4"/>
          <p:cNvSpPr/>
          <p:nvPr/>
        </p:nvSpPr>
        <p:spPr>
          <a:xfrm>
            <a:off x="724320" y="1480680"/>
            <a:ext cx="2371320" cy="3153960"/>
          </a:xfrm>
          <a:prstGeom prst="rect">
            <a:avLst/>
          </a:prstGeom>
          <a:noFill/>
          <a:ln>
            <a:noFill/>
          </a:ln>
        </p:spPr>
        <p:style>
          <a:lnRef idx="0"/>
          <a:fillRef idx="0"/>
          <a:effectRef idx="0"/>
          <a:fontRef idx="minor"/>
        </p:style>
        <p:txBody>
          <a:bodyPr lIns="182880" rIns="182880" tIns="182880" bIns="182880">
            <a:noAutofit/>
          </a:bodyPr>
          <a:p>
            <a:pPr>
              <a:lnSpc>
                <a:spcPct val="115000"/>
              </a:lnSpc>
            </a:pPr>
            <a:r>
              <a:rPr b="1" lang="en-US" sz="1200" spc="-1" strike="noStrike">
                <a:solidFill>
                  <a:srgbClr val="000000"/>
                </a:solidFill>
                <a:latin typeface="Roboto"/>
                <a:ea typeface="Roboto"/>
              </a:rPr>
              <a:t>Hydra: </a:t>
            </a:r>
            <a:endParaRPr b="0" lang="en-US" sz="1200" spc="-1" strike="noStrike">
              <a:latin typeface="Arial"/>
            </a:endParaRPr>
          </a:p>
          <a:p>
            <a:pPr>
              <a:lnSpc>
                <a:spcPct val="115000"/>
              </a:lnSpc>
            </a:pPr>
            <a:r>
              <a:rPr b="0" lang="en-US" sz="1200" spc="-1" strike="noStrike">
                <a:solidFill>
                  <a:srgbClr val="000000"/>
                </a:solidFill>
                <a:latin typeface="Roboto"/>
                <a:ea typeface="Roboto"/>
              </a:rPr>
              <a:t>Hydra is a tool that brute forces a login with a provided wordlist to provide a password for the attacker.</a:t>
            </a:r>
            <a:r>
              <a:rPr b="0" lang="en-US" sz="1200" spc="-1" strike="noStrike">
                <a:solidFill>
                  <a:srgbClr val="000000"/>
                </a:solidFill>
                <a:latin typeface="Roboto"/>
                <a:ea typeface="Roboto"/>
              </a:rPr>
              <a:t>	</a:t>
            </a:r>
            <a:r>
              <a:rPr b="0" lang="en-US" sz="1200" spc="-1" strike="noStrike">
                <a:solidFill>
                  <a:srgbClr val="000000"/>
                </a:solidFill>
                <a:latin typeface="Roboto"/>
                <a:ea typeface="Roboto"/>
              </a:rPr>
              <a:t>	</a:t>
            </a:r>
            <a:endParaRPr b="0" lang="en-US" sz="1200" spc="-1" strike="noStrike">
              <a:latin typeface="Arial"/>
            </a:endParaRPr>
          </a:p>
          <a:p>
            <a:pPr>
              <a:lnSpc>
                <a:spcPct val="115000"/>
              </a:lnSpc>
            </a:pPr>
            <a:endParaRPr b="0" lang="en-US" sz="1200" spc="-1" strike="noStrike">
              <a:latin typeface="Arial"/>
            </a:endParaRPr>
          </a:p>
        </p:txBody>
      </p:sp>
      <p:grpSp>
        <p:nvGrpSpPr>
          <p:cNvPr id="331" name="Group 5"/>
          <p:cNvGrpSpPr/>
          <p:nvPr/>
        </p:nvGrpSpPr>
        <p:grpSpPr>
          <a:xfrm>
            <a:off x="457200" y="887760"/>
            <a:ext cx="533160" cy="533520"/>
            <a:chOff x="457200" y="887760"/>
            <a:chExt cx="533160" cy="533520"/>
          </a:xfrm>
        </p:grpSpPr>
        <p:sp>
          <p:nvSpPr>
            <p:cNvPr id="332" name="CustomShape 6"/>
            <p:cNvSpPr/>
            <p:nvPr/>
          </p:nvSpPr>
          <p:spPr>
            <a:xfrm>
              <a:off x="457200" y="887760"/>
              <a:ext cx="533160" cy="47628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01</a:t>
              </a:r>
              <a:endParaRPr b="0" lang="en-US" sz="2100" spc="-1" strike="noStrike">
                <a:latin typeface="Arial"/>
              </a:endParaRPr>
            </a:p>
          </p:txBody>
        </p:sp>
        <p:sp>
          <p:nvSpPr>
            <p:cNvPr id="333" name="CustomShape 7"/>
            <p:cNvSpPr/>
            <p:nvPr/>
          </p:nvSpPr>
          <p:spPr>
            <a:xfrm rot="10800000">
              <a:off x="593640" y="1276920"/>
              <a:ext cx="260640" cy="144360"/>
            </a:xfrm>
            <a:prstGeom prst="flowChartExtract">
              <a:avLst/>
            </a:prstGeom>
            <a:solidFill>
              <a:srgbClr val="cc0000"/>
            </a:solidFill>
            <a:ln>
              <a:noFill/>
            </a:ln>
          </p:spPr>
          <p:style>
            <a:lnRef idx="0"/>
            <a:fillRef idx="0"/>
            <a:effectRef idx="0"/>
            <a:fontRef idx="minor"/>
          </p:style>
        </p:sp>
      </p:grpSp>
      <p:grpSp>
        <p:nvGrpSpPr>
          <p:cNvPr id="334" name="Group 8"/>
          <p:cNvGrpSpPr/>
          <p:nvPr/>
        </p:nvGrpSpPr>
        <p:grpSpPr>
          <a:xfrm>
            <a:off x="3228840" y="887760"/>
            <a:ext cx="533160" cy="533520"/>
            <a:chOff x="3228840" y="887760"/>
            <a:chExt cx="533160" cy="533520"/>
          </a:xfrm>
        </p:grpSpPr>
        <p:sp>
          <p:nvSpPr>
            <p:cNvPr id="335" name="CustomShape 9"/>
            <p:cNvSpPr/>
            <p:nvPr/>
          </p:nvSpPr>
          <p:spPr>
            <a:xfrm>
              <a:off x="3228840" y="887760"/>
              <a:ext cx="533160" cy="47628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02</a:t>
              </a:r>
              <a:endParaRPr b="0" lang="en-US" sz="2100" spc="-1" strike="noStrike">
                <a:latin typeface="Arial"/>
              </a:endParaRPr>
            </a:p>
          </p:txBody>
        </p:sp>
        <p:sp>
          <p:nvSpPr>
            <p:cNvPr id="336" name="CustomShape 10"/>
            <p:cNvSpPr/>
            <p:nvPr/>
          </p:nvSpPr>
          <p:spPr>
            <a:xfrm rot="10800000">
              <a:off x="3365640" y="1276920"/>
              <a:ext cx="260640" cy="144360"/>
            </a:xfrm>
            <a:prstGeom prst="flowChartExtract">
              <a:avLst/>
            </a:prstGeom>
            <a:solidFill>
              <a:srgbClr val="cc0000"/>
            </a:solidFill>
            <a:ln>
              <a:noFill/>
            </a:ln>
          </p:spPr>
          <p:style>
            <a:lnRef idx="0"/>
            <a:fillRef idx="0"/>
            <a:effectRef idx="0"/>
            <a:fontRef idx="minor"/>
          </p:style>
        </p:sp>
      </p:grpSp>
      <p:sp>
        <p:nvSpPr>
          <p:cNvPr id="337" name="CustomShape 11"/>
          <p:cNvSpPr/>
          <p:nvPr/>
        </p:nvSpPr>
        <p:spPr>
          <a:xfrm flipH="1">
            <a:off x="3495240" y="1480680"/>
            <a:ext cx="2428200" cy="3153960"/>
          </a:xfrm>
          <a:prstGeom prst="round2DiagRect">
            <a:avLst>
              <a:gd name="adj1" fmla="val 16667"/>
              <a:gd name="adj2" fmla="val 0"/>
            </a:avLst>
          </a:prstGeom>
          <a:solidFill>
            <a:srgbClr val="f3f3f3"/>
          </a:solidFill>
          <a:ln>
            <a:noFill/>
          </a:ln>
        </p:spPr>
        <p:style>
          <a:lnRef idx="0"/>
          <a:fillRef idx="0"/>
          <a:effectRef idx="0"/>
          <a:fontRef idx="minor"/>
        </p:style>
      </p:sp>
      <p:sp>
        <p:nvSpPr>
          <p:cNvPr id="338" name="CustomShape 12"/>
          <p:cNvSpPr/>
          <p:nvPr/>
        </p:nvSpPr>
        <p:spPr>
          <a:xfrm>
            <a:off x="3495960" y="1480680"/>
            <a:ext cx="2428200" cy="3153960"/>
          </a:xfrm>
          <a:prstGeom prst="rect">
            <a:avLst/>
          </a:prstGeom>
          <a:noFill/>
          <a:ln>
            <a:noFill/>
          </a:ln>
        </p:spPr>
        <p:style>
          <a:lnRef idx="0"/>
          <a:fillRef idx="0"/>
          <a:effectRef idx="0"/>
          <a:fontRef idx="minor"/>
        </p:style>
        <p:txBody>
          <a:bodyPr lIns="182880" rIns="182880" tIns="182880" bIns="182880">
            <a:noAutofit/>
          </a:bodyPr>
          <a:p>
            <a:pPr>
              <a:lnSpc>
                <a:spcPct val="115000"/>
              </a:lnSpc>
            </a:pPr>
            <a:r>
              <a:rPr b="1" lang="en-US" sz="1200" spc="-1" strike="noStrike">
                <a:solidFill>
                  <a:srgbClr val="000000"/>
                </a:solidFill>
                <a:latin typeface="Roboto"/>
                <a:ea typeface="Roboto"/>
              </a:rPr>
              <a:t>Achievements</a:t>
            </a:r>
            <a:endParaRPr b="0" lang="en-US" sz="1200" spc="-1" strike="noStrike">
              <a:latin typeface="Arial"/>
            </a:endParaRPr>
          </a:p>
          <a:p>
            <a:pPr>
              <a:lnSpc>
                <a:spcPct val="115000"/>
              </a:lnSpc>
            </a:pPr>
            <a:r>
              <a:rPr b="0" lang="en-US" sz="1200" spc="-1" strike="noStrike">
                <a:solidFill>
                  <a:srgbClr val="000000"/>
                </a:solidFill>
                <a:latin typeface="Roboto"/>
                <a:ea typeface="Roboto"/>
              </a:rPr>
              <a:t>After learning of the username from the LFI, Hydra provided the password ‘leopoldo’ to log into the secret folder. Within the secret folder, there were instructions on how to access the webDAV.</a:t>
            </a:r>
            <a:endParaRPr b="0" lang="en-US" sz="1200" spc="-1" strike="noStrike">
              <a:latin typeface="Arial"/>
            </a:endParaRPr>
          </a:p>
        </p:txBody>
      </p:sp>
      <p:grpSp>
        <p:nvGrpSpPr>
          <p:cNvPr id="339" name="Group 13"/>
          <p:cNvGrpSpPr/>
          <p:nvPr/>
        </p:nvGrpSpPr>
        <p:grpSpPr>
          <a:xfrm>
            <a:off x="6134040" y="888480"/>
            <a:ext cx="533160" cy="533520"/>
            <a:chOff x="6134040" y="888480"/>
            <a:chExt cx="533160" cy="533520"/>
          </a:xfrm>
        </p:grpSpPr>
        <p:sp>
          <p:nvSpPr>
            <p:cNvPr id="340" name="CustomShape 14"/>
            <p:cNvSpPr/>
            <p:nvPr/>
          </p:nvSpPr>
          <p:spPr>
            <a:xfrm>
              <a:off x="6134040" y="888480"/>
              <a:ext cx="533160" cy="47628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03</a:t>
              </a:r>
              <a:endParaRPr b="0" lang="en-US" sz="2100" spc="-1" strike="noStrike">
                <a:latin typeface="Arial"/>
              </a:endParaRPr>
            </a:p>
          </p:txBody>
        </p:sp>
        <p:sp>
          <p:nvSpPr>
            <p:cNvPr id="341" name="CustomShape 15"/>
            <p:cNvSpPr/>
            <p:nvPr/>
          </p:nvSpPr>
          <p:spPr>
            <a:xfrm rot="10800000">
              <a:off x="6270480" y="1277640"/>
              <a:ext cx="260640" cy="144360"/>
            </a:xfrm>
            <a:prstGeom prst="flowChartExtract">
              <a:avLst/>
            </a:prstGeom>
            <a:solidFill>
              <a:srgbClr val="cc0000"/>
            </a:solidFill>
            <a:ln>
              <a:noFill/>
            </a:ln>
          </p:spPr>
          <p:style>
            <a:lnRef idx="0"/>
            <a:fillRef idx="0"/>
            <a:effectRef idx="0"/>
            <a:fontRef idx="minor"/>
          </p:style>
        </p:sp>
      </p:grpSp>
      <p:pic>
        <p:nvPicPr>
          <p:cNvPr id="342" name="" descr=""/>
          <p:cNvPicPr/>
          <p:nvPr/>
        </p:nvPicPr>
        <p:blipFill>
          <a:blip r:embed="rId1"/>
          <a:stretch/>
        </p:blipFill>
        <p:spPr>
          <a:xfrm>
            <a:off x="6198840" y="1519920"/>
            <a:ext cx="2670840" cy="18543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Google Shape;1152;p64" descr=""/>
          <p:cNvPicPr/>
          <p:nvPr/>
        </p:nvPicPr>
        <p:blipFill>
          <a:blip r:embed="rId1"/>
          <a:stretch/>
        </p:blipFill>
        <p:spPr>
          <a:xfrm>
            <a:off x="274320" y="289800"/>
            <a:ext cx="8595000" cy="4593240"/>
          </a:xfrm>
          <a:prstGeom prst="rect">
            <a:avLst/>
          </a:prstGeom>
          <a:ln>
            <a:noFill/>
          </a:ln>
        </p:spPr>
      </p:pic>
      <p:sp>
        <p:nvSpPr>
          <p:cNvPr id="344" name="TextShape 1"/>
          <p:cNvSpPr txBox="1"/>
          <p:nvPr/>
        </p:nvSpPr>
        <p:spPr>
          <a:xfrm>
            <a:off x="274320" y="1687320"/>
            <a:ext cx="8595000" cy="888120"/>
          </a:xfrm>
          <a:prstGeom prst="rect">
            <a:avLst/>
          </a:prstGeom>
          <a:noFill/>
          <a:ln>
            <a:noFill/>
          </a:ln>
        </p:spPr>
        <p:txBody>
          <a:bodyPr tIns="91440" bIns="91440">
            <a:noAutofit/>
          </a:bodyPr>
          <a:p>
            <a:pPr algn="ctr">
              <a:lnSpc>
                <a:spcPct val="100000"/>
              </a:lnSpc>
            </a:pPr>
            <a:r>
              <a:rPr b="1" lang="en-US" sz="3600" spc="-1" strike="noStrike">
                <a:solidFill>
                  <a:srgbClr val="ffffff"/>
                </a:solidFill>
                <a:latin typeface="Roboto"/>
                <a:ea typeface="Roboto"/>
              </a:rPr>
              <a:t>Blue Team</a:t>
            </a:r>
            <a:br/>
            <a:r>
              <a:rPr b="0" lang="en-US" sz="3400" spc="-1" strike="noStrike">
                <a:solidFill>
                  <a:srgbClr val="ffffff"/>
                </a:solidFill>
                <a:latin typeface="Roboto Light"/>
                <a:ea typeface="Roboto Light"/>
              </a:rPr>
              <a:t>Log Analysis and </a:t>
            </a:r>
            <a:br/>
            <a:r>
              <a:rPr b="0" lang="en-US" sz="3400" spc="-1" strike="noStrike">
                <a:solidFill>
                  <a:srgbClr val="ffffff"/>
                </a:solidFill>
                <a:latin typeface="Roboto Light"/>
                <a:ea typeface="Roboto Light"/>
              </a:rPr>
              <a:t>Attack Characterization</a:t>
            </a:r>
            <a:endParaRPr b="0" lang="en-US" sz="3400" spc="-1" strike="noStrike">
              <a:solidFill>
                <a:srgbClr val="000000"/>
              </a:solidFill>
              <a:latin typeface="Arial"/>
            </a:endParaRPr>
          </a:p>
        </p:txBody>
      </p:sp>
      <p:sp>
        <p:nvSpPr>
          <p:cNvPr id="345" name="CustomShape 2"/>
          <p:cNvSpPr/>
          <p:nvPr/>
        </p:nvSpPr>
        <p:spPr>
          <a:xfrm>
            <a:off x="8607600" y="4957200"/>
            <a:ext cx="261720" cy="105120"/>
          </a:xfrm>
          <a:prstGeom prst="rect">
            <a:avLst/>
          </a:prstGeom>
          <a:noFill/>
          <a:ln>
            <a:noFill/>
          </a:ln>
        </p:spPr>
        <p:style>
          <a:lnRef idx="0"/>
          <a:fillRef idx="0"/>
          <a:effectRef idx="0"/>
          <a:fontRef idx="minor"/>
        </p:style>
        <p:txBody>
          <a:bodyPr lIns="0" rIns="0" tIns="0" bIns="91440">
            <a:noAutofit/>
          </a:bodyPr>
          <a:p>
            <a:pPr algn="r">
              <a:lnSpc>
                <a:spcPct val="100000"/>
              </a:lnSpc>
            </a:pPr>
            <a:fld id="{342BCE17-9311-4366-9746-42DE96321F5A}" type="slidenum">
              <a:rPr b="0" lang="en-US" sz="600" spc="-1" strike="noStrike">
                <a:solidFill>
                  <a:srgbClr val="000000"/>
                </a:solidFill>
                <a:latin typeface="Arial"/>
                <a:ea typeface="Arial"/>
              </a:rPr>
              <a:t>&lt;number&gt;</a:t>
            </a:fld>
            <a:endParaRPr b="0" lang="en-US" sz="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Analysis: Identifying the Port Scan</a:t>
            </a:r>
            <a:endParaRPr b="0" lang="en-US" sz="2400" spc="-1" strike="noStrike">
              <a:solidFill>
                <a:srgbClr val="000000"/>
              </a:solidFill>
              <a:latin typeface="Arial"/>
            </a:endParaRPr>
          </a:p>
        </p:txBody>
      </p:sp>
      <p:sp>
        <p:nvSpPr>
          <p:cNvPr id="347"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48" name="TextShape 3"/>
          <p:cNvSpPr txBox="1"/>
          <p:nvPr/>
        </p:nvSpPr>
        <p:spPr>
          <a:xfrm>
            <a:off x="301320" y="640080"/>
            <a:ext cx="8568360" cy="971280"/>
          </a:xfrm>
          <a:prstGeom prst="rect">
            <a:avLst/>
          </a:prstGeom>
          <a:noFill/>
          <a:ln>
            <a:noFill/>
          </a:ln>
        </p:spPr>
        <p:txBody>
          <a:bodyPr lIns="457200" rIns="457200" tIns="91440" bIns="0">
            <a:noAutofit/>
          </a:bodyPr>
          <a:p>
            <a:pPr marL="320040" indent="-167400">
              <a:lnSpc>
                <a:spcPct val="100000"/>
              </a:lnSpc>
              <a:buClr>
                <a:srgbClr val="000000"/>
              </a:buClr>
              <a:buFont typeface="Wingdings" charset="2"/>
              <a:buChar char=""/>
            </a:pPr>
            <a:r>
              <a:rPr b="0" lang="en-US" sz="1200" spc="-1" strike="noStrike">
                <a:latin typeface="Roboto"/>
                <a:ea typeface="Roboto"/>
              </a:rPr>
              <a:t>The scan was started at 9:19 pm</a:t>
            </a:r>
            <a:endParaRPr b="0" lang="en-US" sz="1200" spc="-1" strike="noStrike">
              <a:latin typeface="Arial"/>
            </a:endParaRPr>
          </a:p>
          <a:p>
            <a:pPr marL="320040" indent="-167400">
              <a:lnSpc>
                <a:spcPct val="100000"/>
              </a:lnSpc>
              <a:buClr>
                <a:srgbClr val="000000"/>
              </a:buClr>
              <a:buFont typeface="Wingdings" charset="2"/>
              <a:buChar char=""/>
            </a:pPr>
            <a:r>
              <a:rPr b="0" lang="en-US" sz="1200" spc="-1" strike="noStrike">
                <a:latin typeface="Roboto"/>
                <a:ea typeface="Roboto"/>
              </a:rPr>
              <a:t>Approximately 69,000 packets were sent from 192.168.2.90</a:t>
            </a:r>
            <a:endParaRPr b="0" lang="en-US" sz="1200" spc="-1" strike="noStrike">
              <a:latin typeface="Arial"/>
            </a:endParaRPr>
          </a:p>
          <a:p>
            <a:pPr marL="320040" indent="-167400">
              <a:lnSpc>
                <a:spcPct val="100000"/>
              </a:lnSpc>
              <a:buClr>
                <a:srgbClr val="000000"/>
              </a:buClr>
              <a:buFont typeface="Wingdings" charset="2"/>
              <a:buChar char=""/>
            </a:pPr>
            <a:r>
              <a:rPr b="0" lang="en-US" sz="1200" spc="-1" strike="noStrike">
                <a:latin typeface="Roboto"/>
                <a:ea typeface="Roboto"/>
              </a:rPr>
              <a:t>The huge spike in network activity coincide with the spike of packets sent from 192.168.1.90</a:t>
            </a:r>
            <a:endParaRPr b="0" lang="en-US" sz="1200" spc="-1" strike="noStrike">
              <a:latin typeface="Arial"/>
            </a:endParaRPr>
          </a:p>
        </p:txBody>
      </p:sp>
      <p:pic>
        <p:nvPicPr>
          <p:cNvPr id="349" name="Google Shape;1164;p65" descr=""/>
          <p:cNvPicPr/>
          <p:nvPr/>
        </p:nvPicPr>
        <p:blipFill>
          <a:blip r:embed="rId1"/>
          <a:stretch/>
        </p:blipFill>
        <p:spPr>
          <a:xfrm>
            <a:off x="398520" y="822960"/>
            <a:ext cx="424440" cy="330840"/>
          </a:xfrm>
          <a:prstGeom prst="rect">
            <a:avLst/>
          </a:prstGeom>
          <a:ln>
            <a:noFill/>
          </a:ln>
        </p:spPr>
      </p:pic>
      <p:pic>
        <p:nvPicPr>
          <p:cNvPr id="350" name="" descr=""/>
          <p:cNvPicPr/>
          <p:nvPr/>
        </p:nvPicPr>
        <p:blipFill>
          <a:blip r:embed="rId2"/>
          <a:stretch/>
        </p:blipFill>
        <p:spPr>
          <a:xfrm>
            <a:off x="0" y="1636920"/>
            <a:ext cx="9143640" cy="28044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Analysis: Finding the Request for the Hidden Directory</a:t>
            </a:r>
            <a:endParaRPr b="0" lang="en-US" sz="2400" spc="-1" strike="noStrike">
              <a:solidFill>
                <a:srgbClr val="000000"/>
              </a:solidFill>
              <a:latin typeface="Arial"/>
            </a:endParaRPr>
          </a:p>
        </p:txBody>
      </p:sp>
      <p:sp>
        <p:nvSpPr>
          <p:cNvPr id="352"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53" name="TextShape 3"/>
          <p:cNvSpPr txBox="1"/>
          <p:nvPr/>
        </p:nvSpPr>
        <p:spPr>
          <a:xfrm>
            <a:off x="274320" y="674640"/>
            <a:ext cx="9179640" cy="971280"/>
          </a:xfrm>
          <a:prstGeom prst="rect">
            <a:avLst/>
          </a:prstGeom>
          <a:noFill/>
          <a:ln>
            <a:noFill/>
          </a:ln>
        </p:spPr>
        <p:txBody>
          <a:bodyPr lIns="457200" rIns="457200" tIns="91440" bIns="0">
            <a:noAutofit/>
          </a:bodyPr>
          <a:p>
            <a:pPr marL="320040" indent="-167400">
              <a:lnSpc>
                <a:spcPct val="100000"/>
              </a:lnSpc>
              <a:buClr>
                <a:srgbClr val="000000"/>
              </a:buClr>
              <a:buFont typeface="Wingdings" charset="2"/>
              <a:buChar char=""/>
            </a:pPr>
            <a:r>
              <a:rPr b="0" lang="en-US" sz="1200" spc="-1" strike="noStrike">
                <a:latin typeface="Roboto"/>
                <a:ea typeface="Roboto"/>
              </a:rPr>
              <a:t>The requests were made starting at 21:19 with just under a total of almost 12,000 requests.</a:t>
            </a:r>
            <a:endParaRPr b="0" lang="en-US" sz="1200" spc="-1" strike="noStrike">
              <a:latin typeface="Arial"/>
            </a:endParaRPr>
          </a:p>
          <a:p>
            <a:pPr marL="320040" indent="-167400">
              <a:lnSpc>
                <a:spcPct val="100000"/>
              </a:lnSpc>
              <a:buClr>
                <a:srgbClr val="000000"/>
              </a:buClr>
              <a:buFont typeface="Wingdings" charset="2"/>
              <a:buChar char=""/>
            </a:pPr>
            <a:r>
              <a:rPr b="0" lang="en-US" sz="1200" spc="-1" strike="noStrike">
                <a:latin typeface="Roboto"/>
                <a:ea typeface="Roboto"/>
              </a:rPr>
              <a:t>The requested file was /company_folders/secret_folder/connecting_to_webdav</a:t>
            </a:r>
            <a:endParaRPr b="0" lang="en-US" sz="1200" spc="-1" strike="noStrike">
              <a:latin typeface="Arial"/>
            </a:endParaRPr>
          </a:p>
          <a:p>
            <a:pPr marL="320040" indent="-167400">
              <a:lnSpc>
                <a:spcPct val="100000"/>
              </a:lnSpc>
              <a:buClr>
                <a:srgbClr val="000000"/>
              </a:buClr>
              <a:buFont typeface="Wingdings" charset="2"/>
              <a:buChar char=""/>
            </a:pPr>
            <a:r>
              <a:rPr b="0" lang="en-US" sz="1200" spc="-1" strike="noStrike">
                <a:latin typeface="Roboto"/>
                <a:ea typeface="Roboto"/>
              </a:rPr>
              <a:t>This file contained instructions with how to access the webdav.</a:t>
            </a:r>
            <a:endParaRPr b="0" lang="en-US" sz="1200" spc="-1" strike="noStrike">
              <a:latin typeface="Arial"/>
            </a:endParaRPr>
          </a:p>
        </p:txBody>
      </p:sp>
      <p:pic>
        <p:nvPicPr>
          <p:cNvPr id="354" name="Google Shape;1174;p66" descr=""/>
          <p:cNvPicPr/>
          <p:nvPr/>
        </p:nvPicPr>
        <p:blipFill>
          <a:blip r:embed="rId1"/>
          <a:stretch/>
        </p:blipFill>
        <p:spPr>
          <a:xfrm>
            <a:off x="398520" y="857880"/>
            <a:ext cx="424440" cy="330840"/>
          </a:xfrm>
          <a:prstGeom prst="rect">
            <a:avLst/>
          </a:prstGeom>
          <a:ln>
            <a:noFill/>
          </a:ln>
        </p:spPr>
      </p:pic>
      <p:pic>
        <p:nvPicPr>
          <p:cNvPr id="355" name="" descr=""/>
          <p:cNvPicPr/>
          <p:nvPr/>
        </p:nvPicPr>
        <p:blipFill>
          <a:blip r:embed="rId2"/>
          <a:stretch/>
        </p:blipFill>
        <p:spPr>
          <a:xfrm>
            <a:off x="548640" y="1584000"/>
            <a:ext cx="8029080" cy="30794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Analysis: Uncovering the Brute Force Attack</a:t>
            </a:r>
            <a:endParaRPr b="0" lang="en-US" sz="2400" spc="-1" strike="noStrike">
              <a:solidFill>
                <a:srgbClr val="000000"/>
              </a:solidFill>
              <a:latin typeface="Arial"/>
            </a:endParaRPr>
          </a:p>
        </p:txBody>
      </p:sp>
      <p:sp>
        <p:nvSpPr>
          <p:cNvPr id="357"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58" name="TextShape 3"/>
          <p:cNvSpPr txBox="1"/>
          <p:nvPr/>
        </p:nvSpPr>
        <p:spPr>
          <a:xfrm>
            <a:off x="457200" y="766080"/>
            <a:ext cx="8503920" cy="971280"/>
          </a:xfrm>
          <a:prstGeom prst="rect">
            <a:avLst/>
          </a:prstGeom>
          <a:noFill/>
          <a:ln>
            <a:noFill/>
          </a:ln>
        </p:spPr>
        <p:txBody>
          <a:bodyPr lIns="457200" rIns="457200" tIns="91440" bIns="0">
            <a:noAutofit/>
          </a:bodyPr>
          <a:p>
            <a:pPr>
              <a:lnSpc>
                <a:spcPct val="100000"/>
              </a:lnSpc>
            </a:pPr>
            <a:r>
              <a:rPr b="0" lang="en-US" sz="1200" spc="-1" strike="noStrike">
                <a:latin typeface="Roboto"/>
                <a:ea typeface="Roboto"/>
              </a:rPr>
              <a:t>- Just over 23,000 requests were made to the secret folder</a:t>
            </a:r>
            <a:endParaRPr b="0" lang="en-US" sz="1200" spc="-1" strike="noStrike">
              <a:latin typeface="Arial"/>
            </a:endParaRPr>
          </a:p>
          <a:p>
            <a:pPr>
              <a:lnSpc>
                <a:spcPct val="100000"/>
              </a:lnSpc>
            </a:pPr>
            <a:r>
              <a:rPr b="0" lang="en-US" sz="1200" spc="-1" strike="noStrike">
                <a:latin typeface="Roboto"/>
                <a:ea typeface="Roboto"/>
              </a:rPr>
              <a:t>- A total of 19,138 attempts were landed in errors before successfully being able to log in with the compromised password</a:t>
            </a:r>
            <a:endParaRPr b="0" lang="en-US" sz="1200" spc="-1" strike="noStrike">
              <a:latin typeface="Arial"/>
            </a:endParaRPr>
          </a:p>
        </p:txBody>
      </p:sp>
      <p:pic>
        <p:nvPicPr>
          <p:cNvPr id="359" name="Google Shape;1184;p67" descr=""/>
          <p:cNvPicPr/>
          <p:nvPr/>
        </p:nvPicPr>
        <p:blipFill>
          <a:blip r:embed="rId1"/>
          <a:stretch/>
        </p:blipFill>
        <p:spPr>
          <a:xfrm>
            <a:off x="398520" y="857880"/>
            <a:ext cx="424440" cy="330840"/>
          </a:xfrm>
          <a:prstGeom prst="rect">
            <a:avLst/>
          </a:prstGeom>
          <a:ln>
            <a:noFill/>
          </a:ln>
        </p:spPr>
      </p:pic>
      <p:pic>
        <p:nvPicPr>
          <p:cNvPr id="360" name="" descr=""/>
          <p:cNvPicPr/>
          <p:nvPr/>
        </p:nvPicPr>
        <p:blipFill>
          <a:blip r:embed="rId2"/>
          <a:stretch/>
        </p:blipFill>
        <p:spPr>
          <a:xfrm>
            <a:off x="457200" y="1555920"/>
            <a:ext cx="8229240" cy="31989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Analysis: Finding the WebDAV Connection</a:t>
            </a:r>
            <a:endParaRPr b="0" lang="en-US" sz="2400" spc="-1" strike="noStrike">
              <a:solidFill>
                <a:srgbClr val="000000"/>
              </a:solidFill>
              <a:latin typeface="Arial"/>
            </a:endParaRPr>
          </a:p>
        </p:txBody>
      </p:sp>
      <p:sp>
        <p:nvSpPr>
          <p:cNvPr id="362"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63" name="TextShape 3"/>
          <p:cNvSpPr txBox="1"/>
          <p:nvPr/>
        </p:nvSpPr>
        <p:spPr>
          <a:xfrm>
            <a:off x="274320" y="857520"/>
            <a:ext cx="9086760" cy="971280"/>
          </a:xfrm>
          <a:prstGeom prst="rect">
            <a:avLst/>
          </a:prstGeom>
          <a:noFill/>
          <a:ln>
            <a:noFill/>
          </a:ln>
        </p:spPr>
        <p:txBody>
          <a:bodyPr lIns="457200" rIns="457200" tIns="91440" bIns="0">
            <a:noAutofit/>
          </a:bodyPr>
          <a:p>
            <a:pPr marL="320040" indent="-167400">
              <a:lnSpc>
                <a:spcPct val="100000"/>
              </a:lnSpc>
              <a:buClr>
                <a:srgbClr val="000000"/>
              </a:buClr>
              <a:buFont typeface="Wingdings" charset="2"/>
              <a:buChar char=""/>
            </a:pPr>
            <a:r>
              <a:rPr b="0" lang="en-US" sz="1200" spc="-1" strike="noStrike">
                <a:latin typeface="Roboto"/>
                <a:ea typeface="Roboto"/>
              </a:rPr>
              <a:t>A total of 8 attempts were made</a:t>
            </a:r>
            <a:endParaRPr b="0" lang="en-US" sz="1200" spc="-1" strike="noStrike">
              <a:latin typeface="Arial"/>
            </a:endParaRPr>
          </a:p>
          <a:p>
            <a:pPr marL="320040" indent="-167400">
              <a:lnSpc>
                <a:spcPct val="100000"/>
              </a:lnSpc>
              <a:buClr>
                <a:srgbClr val="000000"/>
              </a:buClr>
              <a:buFont typeface="Wingdings" charset="2"/>
              <a:buChar char=""/>
            </a:pPr>
            <a:r>
              <a:rPr b="0" lang="en-US" sz="1200" spc="-1" strike="noStrike">
                <a:latin typeface="Roboto"/>
                <a:ea typeface="Roboto"/>
              </a:rPr>
              <a:t>The requested file was passwd.dav </a:t>
            </a:r>
            <a:endParaRPr b="0" lang="en-US" sz="1200" spc="-1" strike="noStrike">
              <a:latin typeface="Arial"/>
            </a:endParaRPr>
          </a:p>
        </p:txBody>
      </p:sp>
      <p:pic>
        <p:nvPicPr>
          <p:cNvPr id="364" name="Google Shape;1194;p68" descr=""/>
          <p:cNvPicPr/>
          <p:nvPr/>
        </p:nvPicPr>
        <p:blipFill>
          <a:blip r:embed="rId1"/>
          <a:stretch/>
        </p:blipFill>
        <p:spPr>
          <a:xfrm>
            <a:off x="365760" y="914400"/>
            <a:ext cx="424440" cy="330840"/>
          </a:xfrm>
          <a:prstGeom prst="rect">
            <a:avLst/>
          </a:prstGeom>
          <a:ln>
            <a:noFill/>
          </a:ln>
        </p:spPr>
      </p:pic>
      <p:pic>
        <p:nvPicPr>
          <p:cNvPr id="365" name="" descr=""/>
          <p:cNvPicPr/>
          <p:nvPr/>
        </p:nvPicPr>
        <p:blipFill>
          <a:blip r:embed="rId2"/>
          <a:stretch/>
        </p:blipFill>
        <p:spPr>
          <a:xfrm>
            <a:off x="4023360" y="914400"/>
            <a:ext cx="4754880" cy="2365920"/>
          </a:xfrm>
          <a:prstGeom prst="rect">
            <a:avLst/>
          </a:prstGeom>
          <a:ln>
            <a:noFill/>
          </a:ln>
        </p:spPr>
      </p:pic>
      <p:pic>
        <p:nvPicPr>
          <p:cNvPr id="366" name="" descr=""/>
          <p:cNvPicPr/>
          <p:nvPr/>
        </p:nvPicPr>
        <p:blipFill>
          <a:blip r:embed="rId3"/>
          <a:stretch/>
        </p:blipFill>
        <p:spPr>
          <a:xfrm>
            <a:off x="365760" y="3447000"/>
            <a:ext cx="8320680" cy="12164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Google Shape;1199;p69" descr=""/>
          <p:cNvPicPr/>
          <p:nvPr/>
        </p:nvPicPr>
        <p:blipFill>
          <a:blip r:embed="rId1"/>
          <a:stretch/>
        </p:blipFill>
        <p:spPr>
          <a:xfrm>
            <a:off x="274320" y="289800"/>
            <a:ext cx="8595000" cy="4593240"/>
          </a:xfrm>
          <a:prstGeom prst="rect">
            <a:avLst/>
          </a:prstGeom>
          <a:ln>
            <a:noFill/>
          </a:ln>
        </p:spPr>
      </p:pic>
      <p:sp>
        <p:nvSpPr>
          <p:cNvPr id="368" name="TextShape 1"/>
          <p:cNvSpPr txBox="1"/>
          <p:nvPr/>
        </p:nvSpPr>
        <p:spPr>
          <a:xfrm>
            <a:off x="274320" y="1631160"/>
            <a:ext cx="8595000" cy="2025720"/>
          </a:xfrm>
          <a:prstGeom prst="rect">
            <a:avLst/>
          </a:prstGeom>
          <a:noFill/>
          <a:ln>
            <a:noFill/>
          </a:ln>
        </p:spPr>
        <p:txBody>
          <a:bodyPr tIns="91440" bIns="91440">
            <a:noAutofit/>
          </a:bodyPr>
          <a:p>
            <a:pPr algn="ctr">
              <a:lnSpc>
                <a:spcPct val="100000"/>
              </a:lnSpc>
            </a:pPr>
            <a:r>
              <a:rPr b="1" lang="en-US" sz="3600" spc="-1" strike="noStrike">
                <a:solidFill>
                  <a:srgbClr val="ffffff"/>
                </a:solidFill>
                <a:latin typeface="Roboto"/>
                <a:ea typeface="Roboto"/>
              </a:rPr>
              <a:t>Blue Team</a:t>
            </a:r>
            <a:br/>
            <a:r>
              <a:rPr b="0" lang="en-US" sz="3400" spc="-1" strike="noStrike">
                <a:solidFill>
                  <a:srgbClr val="ffffff"/>
                </a:solidFill>
                <a:latin typeface="Roboto Light"/>
                <a:ea typeface="Roboto Light"/>
              </a:rPr>
              <a:t>Proposed Alarms and </a:t>
            </a:r>
            <a:br/>
            <a:r>
              <a:rPr b="0" lang="en-US" sz="3400" spc="-1" strike="noStrike">
                <a:solidFill>
                  <a:srgbClr val="ffffff"/>
                </a:solidFill>
                <a:latin typeface="Roboto Light"/>
                <a:ea typeface="Roboto Light"/>
              </a:rPr>
              <a:t>Mitigation Strategies</a:t>
            </a:r>
            <a:endParaRPr b="0" lang="en-US" sz="3400" spc="-1" strike="noStrike">
              <a:solidFill>
                <a:srgbClr val="000000"/>
              </a:solidFill>
              <a:latin typeface="Arial"/>
            </a:endParaRPr>
          </a:p>
        </p:txBody>
      </p:sp>
      <p:sp>
        <p:nvSpPr>
          <p:cNvPr id="369" name="CustomShape 2"/>
          <p:cNvSpPr/>
          <p:nvPr/>
        </p:nvSpPr>
        <p:spPr>
          <a:xfrm>
            <a:off x="8607600" y="4957200"/>
            <a:ext cx="261720" cy="105120"/>
          </a:xfrm>
          <a:prstGeom prst="rect">
            <a:avLst/>
          </a:prstGeom>
          <a:noFill/>
          <a:ln>
            <a:noFill/>
          </a:ln>
        </p:spPr>
        <p:style>
          <a:lnRef idx="0"/>
          <a:fillRef idx="0"/>
          <a:effectRef idx="0"/>
          <a:fontRef idx="minor"/>
        </p:style>
        <p:txBody>
          <a:bodyPr lIns="0" rIns="0" tIns="0" bIns="91440">
            <a:noAutofit/>
          </a:bodyPr>
          <a:p>
            <a:pPr algn="r">
              <a:lnSpc>
                <a:spcPct val="100000"/>
              </a:lnSpc>
            </a:pPr>
            <a:fld id="{E633B7C8-A7A2-4C4E-AA85-97364E8C2A56}" type="slidenum">
              <a:rPr b="0" lang="en-US" sz="600" spc="-1" strike="noStrike">
                <a:solidFill>
                  <a:srgbClr val="000000"/>
                </a:solidFill>
                <a:latin typeface="Arial"/>
                <a:ea typeface="Arial"/>
              </a:rPr>
              <a:t>&lt;number&gt;</a:t>
            </a:fld>
            <a:endParaRPr b="0" lang="en-US" sz="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Mitigation: Blocking the Port Scan</a:t>
            </a:r>
            <a:endParaRPr b="0" lang="en-US" sz="2400" spc="-1" strike="noStrike">
              <a:solidFill>
                <a:srgbClr val="000000"/>
              </a:solidFill>
              <a:latin typeface="Arial"/>
            </a:endParaRPr>
          </a:p>
        </p:txBody>
      </p:sp>
      <p:sp>
        <p:nvSpPr>
          <p:cNvPr id="371"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72" name="TextShape 3"/>
          <p:cNvSpPr txBox="1"/>
          <p:nvPr/>
        </p:nvSpPr>
        <p:spPr>
          <a:xfrm>
            <a:off x="-12240" y="1602360"/>
            <a:ext cx="4298040" cy="3051000"/>
          </a:xfrm>
          <a:prstGeom prst="rect">
            <a:avLst/>
          </a:prstGeom>
          <a:noFill/>
          <a:ln>
            <a:noFill/>
          </a:ln>
        </p:spPr>
        <p:txBody>
          <a:bodyPr lIns="457200" rIns="457200" tIns="0" bIns="0">
            <a:noAutofit/>
          </a:bodyPr>
          <a:p>
            <a:pPr>
              <a:lnSpc>
                <a:spcPct val="115000"/>
              </a:lnSpc>
            </a:pPr>
            <a:r>
              <a:rPr b="0" lang="en-US" sz="1400" spc="-1" strike="noStrike">
                <a:latin typeface="Roboto"/>
                <a:ea typeface="Roboto"/>
              </a:rPr>
              <a:t>What kind of alarm can be set to detect future port scans?</a:t>
            </a:r>
            <a:endParaRPr b="0" lang="en-US" sz="1400" spc="-1" strike="noStrike">
              <a:latin typeface="Arial"/>
            </a:endParaRPr>
          </a:p>
          <a:p>
            <a:pPr>
              <a:lnSpc>
                <a:spcPct val="115000"/>
              </a:lnSpc>
            </a:pPr>
            <a:r>
              <a:rPr b="0" lang="en-US" sz="1400" spc="-1" strike="noStrike">
                <a:latin typeface="Roboto"/>
                <a:ea typeface="Roboto"/>
              </a:rPr>
              <a:t>- There should be an alarm set for a SYN/ACK requests that exceeds the threshold</a:t>
            </a:r>
            <a:endParaRPr b="0" lang="en-US" sz="1400" spc="-1" strike="noStrike">
              <a:latin typeface="Arial"/>
            </a:endParaRPr>
          </a:p>
          <a:p>
            <a:pPr>
              <a:lnSpc>
                <a:spcPct val="115000"/>
              </a:lnSpc>
            </a:pPr>
            <a:endParaRPr b="0" lang="en-US" sz="1400" spc="-1" strike="noStrike">
              <a:latin typeface="Arial"/>
            </a:endParaRPr>
          </a:p>
          <a:p>
            <a:pPr>
              <a:lnSpc>
                <a:spcPct val="115000"/>
              </a:lnSpc>
            </a:pPr>
            <a:r>
              <a:rPr b="0" lang="en-US" sz="1400" spc="-1" strike="noStrike">
                <a:latin typeface="Roboto"/>
                <a:ea typeface="Roboto"/>
              </a:rPr>
              <a:t>What threshold would you set to activate this alarm?</a:t>
            </a:r>
            <a:endParaRPr b="0" lang="en-US" sz="1400" spc="-1" strike="noStrike">
              <a:latin typeface="Arial"/>
            </a:endParaRPr>
          </a:p>
          <a:p>
            <a:pPr>
              <a:lnSpc>
                <a:spcPct val="115000"/>
              </a:lnSpc>
            </a:pPr>
            <a:r>
              <a:rPr b="0" lang="en-US" sz="1400" spc="-1" strike="noStrike">
                <a:latin typeface="Roboto"/>
                <a:ea typeface="Roboto"/>
              </a:rPr>
              <a:t>- Baseline : 10-15 threshold</a:t>
            </a:r>
            <a:endParaRPr b="0" lang="en-US" sz="1400" spc="-1" strike="noStrike">
              <a:latin typeface="Arial"/>
            </a:endParaRPr>
          </a:p>
          <a:p>
            <a:pPr>
              <a:lnSpc>
                <a:spcPct val="115000"/>
              </a:lnSpc>
            </a:pPr>
            <a:r>
              <a:rPr b="0" lang="en-US" sz="1400" spc="-1" strike="noStrike">
                <a:latin typeface="Roboto"/>
                <a:ea typeface="Roboto"/>
              </a:rPr>
              <a:t>- Threshold: 25</a:t>
            </a:r>
            <a:endParaRPr b="0" lang="en-US" sz="1400" spc="-1" strike="noStrike">
              <a:latin typeface="Arial"/>
            </a:endParaRPr>
          </a:p>
        </p:txBody>
      </p:sp>
      <p:sp>
        <p:nvSpPr>
          <p:cNvPr id="373" name="TextShape 4"/>
          <p:cNvSpPr txBox="1"/>
          <p:nvPr/>
        </p:nvSpPr>
        <p:spPr>
          <a:xfrm>
            <a:off x="4466880" y="1604880"/>
            <a:ext cx="4298040" cy="3301560"/>
          </a:xfrm>
          <a:prstGeom prst="rect">
            <a:avLst/>
          </a:prstGeom>
          <a:noFill/>
          <a:ln>
            <a:noFill/>
          </a:ln>
        </p:spPr>
        <p:txBody>
          <a:bodyPr lIns="457200" rIns="457200" tIns="0" bIns="0">
            <a:noAutofit/>
          </a:bodyPr>
          <a:p>
            <a:pPr>
              <a:lnSpc>
                <a:spcPct val="115000"/>
              </a:lnSpc>
            </a:pPr>
            <a:r>
              <a:rPr b="0" lang="en-US" sz="1400" spc="-1" strike="noStrike">
                <a:latin typeface="Roboto"/>
                <a:ea typeface="Roboto"/>
              </a:rPr>
              <a:t>What configurations can be set on the host to mitigate port scans?</a:t>
            </a:r>
            <a:endParaRPr b="0" lang="en-US" sz="1400" spc="-1" strike="noStrike">
              <a:latin typeface="Arial"/>
            </a:endParaRPr>
          </a:p>
          <a:p>
            <a:pPr>
              <a:lnSpc>
                <a:spcPct val="115000"/>
              </a:lnSpc>
            </a:pPr>
            <a:r>
              <a:rPr b="0" lang="en-US" sz="1400" spc="-1" strike="noStrike">
                <a:latin typeface="Roboto"/>
                <a:ea typeface="Roboto"/>
              </a:rPr>
              <a:t>- Having only the necessary ports open.</a:t>
            </a:r>
            <a:endParaRPr b="0" lang="en-US" sz="1400" spc="-1" strike="noStrike">
              <a:latin typeface="Arial"/>
            </a:endParaRPr>
          </a:p>
          <a:p>
            <a:pPr>
              <a:lnSpc>
                <a:spcPct val="115000"/>
              </a:lnSpc>
            </a:pPr>
            <a:r>
              <a:rPr b="0" lang="en-US" sz="1400" spc="-1" strike="noStrike">
                <a:latin typeface="Roboto"/>
                <a:ea typeface="Roboto"/>
              </a:rPr>
              <a:t>- Sanitize and whitelist IP addresses for specific ports</a:t>
            </a:r>
            <a:endParaRPr b="0" lang="en-US" sz="1400" spc="-1" strike="noStrike">
              <a:latin typeface="Arial"/>
            </a:endParaRPr>
          </a:p>
          <a:p>
            <a:pPr>
              <a:lnSpc>
                <a:spcPct val="115000"/>
              </a:lnSpc>
            </a:pPr>
            <a:r>
              <a:rPr b="0" lang="en-US" sz="1400" spc="-1" strike="noStrike">
                <a:latin typeface="Roboto"/>
                <a:ea typeface="Roboto"/>
              </a:rPr>
              <a:t>- Firewall settings on ports for inbound traffic.</a:t>
            </a:r>
            <a:endParaRPr b="0" lang="en-US" sz="1400" spc="-1" strike="noStrike">
              <a:latin typeface="Arial"/>
            </a:endParaRPr>
          </a:p>
          <a:p>
            <a:pPr>
              <a:lnSpc>
                <a:spcPct val="115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Mitigation: Preventing Brute Force Attacks</a:t>
            </a:r>
            <a:endParaRPr b="0" lang="en-US" sz="2400" spc="-1" strike="noStrike">
              <a:solidFill>
                <a:srgbClr val="000000"/>
              </a:solidFill>
              <a:latin typeface="Arial"/>
            </a:endParaRPr>
          </a:p>
        </p:txBody>
      </p:sp>
      <p:sp>
        <p:nvSpPr>
          <p:cNvPr id="375"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76" name="TextShape 3"/>
          <p:cNvSpPr txBox="1"/>
          <p:nvPr/>
        </p:nvSpPr>
        <p:spPr>
          <a:xfrm>
            <a:off x="0" y="1614960"/>
            <a:ext cx="4298040" cy="3301560"/>
          </a:xfrm>
          <a:prstGeom prst="rect">
            <a:avLst/>
          </a:prstGeom>
          <a:noFill/>
          <a:ln>
            <a:noFill/>
          </a:ln>
        </p:spPr>
        <p:txBody>
          <a:bodyPr lIns="457200" rIns="457200" tIns="0" bIns="0">
            <a:noAutofit/>
          </a:bodyPr>
          <a:p>
            <a:pPr>
              <a:lnSpc>
                <a:spcPct val="115000"/>
              </a:lnSpc>
            </a:pPr>
            <a:r>
              <a:rPr b="0" lang="en-US" sz="1400" spc="-1" strike="noStrike">
                <a:latin typeface="Roboto"/>
                <a:ea typeface="Roboto"/>
              </a:rPr>
              <a:t>What kind of alarm can be set to detect future brute force attacks?</a:t>
            </a:r>
            <a:endParaRPr b="0" lang="en-US" sz="1400" spc="-1" strike="noStrike">
              <a:latin typeface="Arial"/>
            </a:endParaRPr>
          </a:p>
          <a:p>
            <a:pPr>
              <a:lnSpc>
                <a:spcPct val="115000"/>
              </a:lnSpc>
            </a:pPr>
            <a:r>
              <a:rPr b="0" lang="en-US" sz="1400" spc="-1" strike="noStrike">
                <a:latin typeface="Roboto"/>
                <a:ea typeface="Roboto"/>
              </a:rPr>
              <a:t>- An alarm should be set for login failures and be sent to security employees.</a:t>
            </a:r>
            <a:endParaRPr b="0" lang="en-US" sz="1400" spc="-1" strike="noStrike">
              <a:latin typeface="Arial"/>
            </a:endParaRPr>
          </a:p>
          <a:p>
            <a:pPr>
              <a:lnSpc>
                <a:spcPct val="115000"/>
              </a:lnSpc>
            </a:pPr>
            <a:endParaRPr b="0" lang="en-US" sz="1400" spc="-1" strike="noStrike">
              <a:latin typeface="Arial"/>
            </a:endParaRPr>
          </a:p>
          <a:p>
            <a:pPr>
              <a:lnSpc>
                <a:spcPct val="115000"/>
              </a:lnSpc>
            </a:pPr>
            <a:endParaRPr b="0" lang="en-US" sz="1400" spc="-1" strike="noStrike">
              <a:latin typeface="Arial"/>
            </a:endParaRPr>
          </a:p>
          <a:p>
            <a:pPr>
              <a:lnSpc>
                <a:spcPct val="115000"/>
              </a:lnSpc>
            </a:pPr>
            <a:r>
              <a:rPr b="0" lang="en-US" sz="1400" spc="-1" strike="noStrike">
                <a:latin typeface="Roboto"/>
                <a:ea typeface="Roboto"/>
              </a:rPr>
              <a:t>- The Log in failure baseline should be 5 and the threshold should also be set to 5 </a:t>
            </a:r>
            <a:endParaRPr b="0" lang="en-US" sz="1400" spc="-1" strike="noStrike">
              <a:latin typeface="Arial"/>
            </a:endParaRPr>
          </a:p>
        </p:txBody>
      </p:sp>
      <p:sp>
        <p:nvSpPr>
          <p:cNvPr id="377" name="TextShape 4"/>
          <p:cNvSpPr txBox="1"/>
          <p:nvPr/>
        </p:nvSpPr>
        <p:spPr>
          <a:xfrm>
            <a:off x="4466880" y="1604880"/>
            <a:ext cx="4298040" cy="3301560"/>
          </a:xfrm>
          <a:prstGeom prst="rect">
            <a:avLst/>
          </a:prstGeom>
          <a:noFill/>
          <a:ln>
            <a:noFill/>
          </a:ln>
        </p:spPr>
        <p:txBody>
          <a:bodyPr lIns="457200" rIns="457200" tIns="0" bIns="0">
            <a:noAutofit/>
          </a:bodyPr>
          <a:p>
            <a:pPr>
              <a:lnSpc>
                <a:spcPct val="115000"/>
              </a:lnSpc>
            </a:pPr>
            <a:r>
              <a:rPr b="0" lang="en-US" sz="1400" spc="-1" strike="noStrike">
                <a:latin typeface="Roboto"/>
                <a:ea typeface="Roboto"/>
              </a:rPr>
              <a:t>What configuration can be set on the host to block brute force attacks?</a:t>
            </a:r>
            <a:endParaRPr b="0" lang="en-US" sz="1400" spc="-1" strike="noStrike">
              <a:latin typeface="Arial"/>
            </a:endParaRPr>
          </a:p>
          <a:p>
            <a:pPr>
              <a:lnSpc>
                <a:spcPct val="115000"/>
              </a:lnSpc>
            </a:pPr>
            <a:r>
              <a:rPr b="0" lang="en-US" sz="1400" spc="-1" strike="noStrike">
                <a:latin typeface="Roboto"/>
                <a:ea typeface="Roboto"/>
              </a:rPr>
              <a:t>- A secure password policy should be in place.</a:t>
            </a:r>
            <a:endParaRPr b="0" lang="en-US" sz="1400" spc="-1" strike="noStrike">
              <a:latin typeface="Arial"/>
            </a:endParaRPr>
          </a:p>
          <a:p>
            <a:pPr>
              <a:lnSpc>
                <a:spcPct val="115000"/>
              </a:lnSpc>
            </a:pPr>
            <a:r>
              <a:rPr b="0" lang="en-US" sz="1400" spc="-1" strike="noStrike">
                <a:latin typeface="Roboto"/>
                <a:ea typeface="Roboto"/>
              </a:rPr>
              <a:t>- There should be a lock out policy for log in failures after exceeding the threshold.</a:t>
            </a:r>
            <a:endParaRPr b="0" lang="en-US" sz="1400" spc="-1" strike="noStrike">
              <a:latin typeface="Arial"/>
            </a:endParaRPr>
          </a:p>
          <a:p>
            <a:pPr>
              <a:lnSpc>
                <a:spcPct val="115000"/>
              </a:lnSpc>
            </a:pPr>
            <a:r>
              <a:rPr b="0" lang="en-US" sz="1400" spc="-1" strike="noStrike">
                <a:latin typeface="Roboto"/>
                <a:ea typeface="Roboto"/>
              </a:rPr>
              <a:t>- Multi Factor Authentication</a:t>
            </a:r>
            <a:endParaRPr b="0" lang="en-US" sz="1400" spc="-1" strike="noStrike">
              <a:latin typeface="Arial"/>
            </a:endParaRPr>
          </a:p>
          <a:p>
            <a:pPr>
              <a:lnSpc>
                <a:spcPct val="115000"/>
              </a:lnSpc>
            </a:pPr>
            <a:r>
              <a:rPr b="0" lang="en-US" sz="1400" spc="-1" strike="noStrike">
                <a:latin typeface="Roboto"/>
                <a:ea typeface="Roboto"/>
              </a:rPr>
              <a:t>- Time based User Lockouts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Mitigation: Detecting the WebDAV Connection</a:t>
            </a:r>
            <a:endParaRPr b="0" lang="en-US" sz="2400" spc="-1" strike="noStrike">
              <a:solidFill>
                <a:srgbClr val="000000"/>
              </a:solidFill>
              <a:latin typeface="Arial"/>
            </a:endParaRPr>
          </a:p>
        </p:txBody>
      </p:sp>
      <p:sp>
        <p:nvSpPr>
          <p:cNvPr id="379"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80" name="TextShape 3"/>
          <p:cNvSpPr txBox="1"/>
          <p:nvPr/>
        </p:nvSpPr>
        <p:spPr>
          <a:xfrm>
            <a:off x="0" y="1602360"/>
            <a:ext cx="4298040" cy="3301560"/>
          </a:xfrm>
          <a:prstGeom prst="rect">
            <a:avLst/>
          </a:prstGeom>
          <a:noFill/>
          <a:ln>
            <a:noFill/>
          </a:ln>
        </p:spPr>
        <p:txBody>
          <a:bodyPr lIns="457200" rIns="457200" tIns="0" bIns="0">
            <a:noAutofit/>
          </a:bodyPr>
          <a:p>
            <a:pPr>
              <a:lnSpc>
                <a:spcPct val="115000"/>
              </a:lnSpc>
            </a:pPr>
            <a:r>
              <a:rPr b="0" lang="en-US" sz="1400" spc="-1" strike="noStrike">
                <a:latin typeface="Roboto"/>
                <a:ea typeface="Roboto"/>
              </a:rPr>
              <a:t>What kind of alarm can be set to detect future access to this directory?</a:t>
            </a:r>
            <a:endParaRPr b="0" lang="en-US" sz="1400" spc="-1" strike="noStrike">
              <a:latin typeface="Arial"/>
            </a:endParaRPr>
          </a:p>
          <a:p>
            <a:pPr>
              <a:lnSpc>
                <a:spcPct val="115000"/>
              </a:lnSpc>
            </a:pPr>
            <a:r>
              <a:rPr b="0" lang="en-US" sz="1400" spc="-1" strike="noStrike">
                <a:latin typeface="Roboto"/>
                <a:ea typeface="Roboto"/>
              </a:rPr>
              <a:t>- An alarm should be set for any “GET” requests on files within the directory</a:t>
            </a:r>
            <a:endParaRPr b="0" lang="en-US" sz="1400" spc="-1" strike="noStrike">
              <a:latin typeface="Arial"/>
            </a:endParaRPr>
          </a:p>
          <a:p>
            <a:pPr>
              <a:lnSpc>
                <a:spcPct val="115000"/>
              </a:lnSpc>
            </a:pPr>
            <a:endParaRPr b="0" lang="en-US" sz="1400" spc="-1" strike="noStrike">
              <a:latin typeface="Arial"/>
            </a:endParaRPr>
          </a:p>
          <a:p>
            <a:pPr>
              <a:lnSpc>
                <a:spcPct val="115000"/>
              </a:lnSpc>
            </a:pPr>
            <a:endParaRPr b="0" lang="en-US" sz="1400" spc="-1" strike="noStrike">
              <a:latin typeface="Arial"/>
            </a:endParaRPr>
          </a:p>
          <a:p>
            <a:pPr>
              <a:lnSpc>
                <a:spcPct val="115000"/>
              </a:lnSpc>
            </a:pPr>
            <a:r>
              <a:rPr b="0" lang="en-US" sz="1400" spc="-1" strike="noStrike">
                <a:latin typeface="Roboto"/>
                <a:ea typeface="Roboto"/>
              </a:rPr>
              <a:t>What threshold would you set to activate this alarm?</a:t>
            </a:r>
            <a:endParaRPr b="0" lang="en-US" sz="1400" spc="-1" strike="noStrike">
              <a:latin typeface="Arial"/>
            </a:endParaRPr>
          </a:p>
          <a:p>
            <a:pPr>
              <a:lnSpc>
                <a:spcPct val="115000"/>
              </a:lnSpc>
            </a:pPr>
            <a:r>
              <a:rPr b="0" lang="en-US" sz="1400" spc="-1" strike="noStrike">
                <a:latin typeface="Roboto"/>
                <a:ea typeface="Roboto"/>
              </a:rPr>
              <a:t>The baseline for “GET” request on outbound files should be bound to a limit of 1.</a:t>
            </a:r>
            <a:endParaRPr b="0" lang="en-US" sz="1400" spc="-1" strike="noStrike">
              <a:latin typeface="Arial"/>
            </a:endParaRPr>
          </a:p>
          <a:p>
            <a:pPr>
              <a:lnSpc>
                <a:spcPct val="115000"/>
              </a:lnSpc>
            </a:pPr>
            <a:endParaRPr b="0" lang="en-US" sz="1400" spc="-1" strike="noStrike">
              <a:latin typeface="Arial"/>
            </a:endParaRPr>
          </a:p>
        </p:txBody>
      </p:sp>
      <p:sp>
        <p:nvSpPr>
          <p:cNvPr id="381" name="TextShape 4"/>
          <p:cNvSpPr txBox="1"/>
          <p:nvPr/>
        </p:nvSpPr>
        <p:spPr>
          <a:xfrm>
            <a:off x="4466880" y="1604880"/>
            <a:ext cx="4298040" cy="3301560"/>
          </a:xfrm>
          <a:prstGeom prst="rect">
            <a:avLst/>
          </a:prstGeom>
          <a:noFill/>
          <a:ln>
            <a:noFill/>
          </a:ln>
        </p:spPr>
        <p:txBody>
          <a:bodyPr lIns="457200" rIns="457200" tIns="0" bIns="0">
            <a:noAutofit/>
          </a:bodyPr>
          <a:p>
            <a:pPr>
              <a:lnSpc>
                <a:spcPct val="115000"/>
              </a:lnSpc>
            </a:pPr>
            <a:r>
              <a:rPr b="0" lang="en-US" sz="1400" spc="-1" strike="noStrike">
                <a:latin typeface="Roboto"/>
                <a:ea typeface="Roboto"/>
              </a:rPr>
              <a:t>What configuration can be set on the host to control access?</a:t>
            </a:r>
            <a:endParaRPr b="0" lang="en-US" sz="1400" spc="-1" strike="noStrike">
              <a:latin typeface="Arial"/>
            </a:endParaRPr>
          </a:p>
          <a:p>
            <a:pPr>
              <a:lnSpc>
                <a:spcPct val="115000"/>
              </a:lnSpc>
            </a:pPr>
            <a:r>
              <a:rPr b="0" lang="en-US" sz="1400" spc="-1" strike="noStrike">
                <a:latin typeface="Roboto"/>
                <a:ea typeface="Roboto"/>
              </a:rPr>
              <a:t>- Whitelisting authorized IP addresses</a:t>
            </a:r>
            <a:endParaRPr b="0" lang="en-US" sz="1400" spc="-1" strike="noStrike">
              <a:latin typeface="Arial"/>
            </a:endParaRPr>
          </a:p>
          <a:p>
            <a:pPr>
              <a:lnSpc>
                <a:spcPct val="115000"/>
              </a:lnSpc>
            </a:pPr>
            <a:r>
              <a:rPr b="0" lang="en-US" sz="1400" spc="-1" strike="noStrike">
                <a:latin typeface="Roboto"/>
                <a:ea typeface="Roboto"/>
              </a:rPr>
              <a:t>- There should be user privileges for accessing the webDAV. </a:t>
            </a:r>
            <a:endParaRPr b="0" lang="en-US" sz="1400" spc="-1" strike="noStrike">
              <a:latin typeface="Arial"/>
            </a:endParaRPr>
          </a:p>
          <a:p>
            <a:pPr>
              <a:lnSpc>
                <a:spcPct val="115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Table of Contents</a:t>
            </a:r>
            <a:br/>
            <a:endParaRPr b="0" lang="en-US" sz="2400" spc="-1" strike="noStrike">
              <a:solidFill>
                <a:srgbClr val="000000"/>
              </a:solidFill>
              <a:latin typeface="Arial"/>
            </a:endParaRPr>
          </a:p>
        </p:txBody>
      </p:sp>
      <p:sp>
        <p:nvSpPr>
          <p:cNvPr id="255" name="TextShape 2"/>
          <p:cNvSpPr txBox="1"/>
          <p:nvPr/>
        </p:nvSpPr>
        <p:spPr>
          <a:xfrm>
            <a:off x="0" y="676080"/>
            <a:ext cx="9143640" cy="364320"/>
          </a:xfrm>
          <a:prstGeom prst="rect">
            <a:avLst/>
          </a:prstGeom>
          <a:noFill/>
          <a:ln>
            <a:noFill/>
          </a:ln>
        </p:spPr>
        <p:txBody>
          <a:bodyPr lIns="457200" rIns="457200" tIns="91440" bIns="0">
            <a:noAutofit/>
          </a:bodyPr>
          <a:p>
            <a:pPr>
              <a:lnSpc>
                <a:spcPct val="100000"/>
              </a:lnSpc>
            </a:pPr>
            <a:r>
              <a:rPr b="0" lang="en-US" sz="1800" spc="-1" strike="noStrike">
                <a:solidFill>
                  <a:srgbClr val="000000"/>
                </a:solidFill>
                <a:latin typeface="Roboto"/>
                <a:ea typeface="Roboto"/>
              </a:rPr>
              <a:t>This document contains the following sections:</a:t>
            </a:r>
            <a:endParaRPr b="0" lang="en-US" sz="1800" spc="-1" strike="noStrike">
              <a:latin typeface="Arial"/>
            </a:endParaRPr>
          </a:p>
        </p:txBody>
      </p:sp>
      <p:sp>
        <p:nvSpPr>
          <p:cNvPr id="256" name="TextShape 3"/>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257" name="CustomShape 4"/>
          <p:cNvSpPr/>
          <p:nvPr/>
        </p:nvSpPr>
        <p:spPr>
          <a:xfrm>
            <a:off x="1352520" y="1378800"/>
            <a:ext cx="7516800" cy="621000"/>
          </a:xfrm>
          <a:prstGeom prst="roundRect">
            <a:avLst>
              <a:gd name="adj" fmla="val 16667"/>
            </a:avLst>
          </a:prstGeom>
          <a:solidFill>
            <a:srgbClr val="f3f3f3"/>
          </a:solidFill>
          <a:ln>
            <a:noFill/>
          </a:ln>
        </p:spPr>
        <p:style>
          <a:lnRef idx="0"/>
          <a:fillRef idx="0"/>
          <a:effectRef idx="0"/>
          <a:fontRef idx="minor"/>
        </p:style>
      </p:sp>
      <p:grpSp>
        <p:nvGrpSpPr>
          <p:cNvPr id="258" name="Group 5"/>
          <p:cNvGrpSpPr/>
          <p:nvPr/>
        </p:nvGrpSpPr>
        <p:grpSpPr>
          <a:xfrm>
            <a:off x="457200" y="1378800"/>
            <a:ext cx="776880" cy="621000"/>
            <a:chOff x="457200" y="1378800"/>
            <a:chExt cx="776880" cy="621000"/>
          </a:xfrm>
        </p:grpSpPr>
        <p:sp>
          <p:nvSpPr>
            <p:cNvPr id="259" name="CustomShape 6"/>
            <p:cNvSpPr/>
            <p:nvPr/>
          </p:nvSpPr>
          <p:spPr>
            <a:xfrm>
              <a:off x="457200" y="1378800"/>
              <a:ext cx="695160" cy="621000"/>
            </a:xfrm>
            <a:prstGeom prst="roundRect">
              <a:avLst>
                <a:gd name="adj" fmla="val 16667"/>
              </a:avLst>
            </a:prstGeom>
            <a:solidFill>
              <a:srgbClr val="a9b7c0"/>
            </a:solidFill>
            <a:ln>
              <a:noFill/>
            </a:ln>
          </p:spPr>
          <p:style>
            <a:lnRef idx="0"/>
            <a:fillRef idx="0"/>
            <a:effectRef idx="0"/>
            <a:fontRef idx="minor"/>
          </p:style>
          <p:txBody>
            <a:bodyPr tIns="91440" bIns="91440" anchor="ctr">
              <a:noAutofit/>
            </a:bodyPr>
            <a:p>
              <a:pPr algn="ctr">
                <a:lnSpc>
                  <a:spcPct val="100000"/>
                </a:lnSpc>
              </a:pPr>
              <a:r>
                <a:rPr b="0" lang="en-US" sz="3000" spc="-1" strike="noStrike">
                  <a:solidFill>
                    <a:srgbClr val="000000"/>
                  </a:solidFill>
                  <a:latin typeface="Roboto Thin"/>
                  <a:ea typeface="Roboto Thin"/>
                </a:rPr>
                <a:t>01</a:t>
              </a:r>
              <a:endParaRPr b="0" lang="en-US" sz="3000" spc="-1" strike="noStrike">
                <a:latin typeface="Arial"/>
              </a:endParaRPr>
            </a:p>
          </p:txBody>
        </p:sp>
        <p:sp>
          <p:nvSpPr>
            <p:cNvPr id="260" name="CustomShape 7"/>
            <p:cNvSpPr/>
            <p:nvPr/>
          </p:nvSpPr>
          <p:spPr>
            <a:xfrm rot="5400000">
              <a:off x="969840" y="1607400"/>
              <a:ext cx="339840" cy="188280"/>
            </a:xfrm>
            <a:prstGeom prst="flowChartExtract">
              <a:avLst/>
            </a:prstGeom>
            <a:solidFill>
              <a:srgbClr val="a9b7c0"/>
            </a:solidFill>
            <a:ln>
              <a:noFill/>
            </a:ln>
          </p:spPr>
          <p:style>
            <a:lnRef idx="0"/>
            <a:fillRef idx="0"/>
            <a:effectRef idx="0"/>
            <a:fontRef idx="minor"/>
          </p:style>
        </p:sp>
      </p:grpSp>
      <p:grpSp>
        <p:nvGrpSpPr>
          <p:cNvPr id="261" name="Group 8"/>
          <p:cNvGrpSpPr/>
          <p:nvPr/>
        </p:nvGrpSpPr>
        <p:grpSpPr>
          <a:xfrm>
            <a:off x="457200" y="2228760"/>
            <a:ext cx="776880" cy="621000"/>
            <a:chOff x="457200" y="2228760"/>
            <a:chExt cx="776880" cy="621000"/>
          </a:xfrm>
        </p:grpSpPr>
        <p:sp>
          <p:nvSpPr>
            <p:cNvPr id="262" name="CustomShape 9"/>
            <p:cNvSpPr/>
            <p:nvPr/>
          </p:nvSpPr>
          <p:spPr>
            <a:xfrm>
              <a:off x="457200" y="2228760"/>
              <a:ext cx="695160" cy="62100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3000" spc="-1" strike="noStrike">
                  <a:solidFill>
                    <a:srgbClr val="ffffff"/>
                  </a:solidFill>
                  <a:latin typeface="Roboto Thin"/>
                  <a:ea typeface="Roboto Thin"/>
                </a:rPr>
                <a:t>02</a:t>
              </a:r>
              <a:endParaRPr b="0" lang="en-US" sz="3000" spc="-1" strike="noStrike">
                <a:latin typeface="Arial"/>
              </a:endParaRPr>
            </a:p>
          </p:txBody>
        </p:sp>
        <p:sp>
          <p:nvSpPr>
            <p:cNvPr id="263" name="CustomShape 10"/>
            <p:cNvSpPr/>
            <p:nvPr/>
          </p:nvSpPr>
          <p:spPr>
            <a:xfrm rot="5400000">
              <a:off x="969840" y="2457360"/>
              <a:ext cx="339840" cy="188280"/>
            </a:xfrm>
            <a:prstGeom prst="flowChartExtract">
              <a:avLst/>
            </a:prstGeom>
            <a:solidFill>
              <a:srgbClr val="cc0000"/>
            </a:solidFill>
            <a:ln>
              <a:noFill/>
            </a:ln>
          </p:spPr>
          <p:style>
            <a:lnRef idx="0"/>
            <a:fillRef idx="0"/>
            <a:effectRef idx="0"/>
            <a:fontRef idx="minor"/>
          </p:style>
        </p:sp>
      </p:grpSp>
      <p:grpSp>
        <p:nvGrpSpPr>
          <p:cNvPr id="264" name="Group 11"/>
          <p:cNvGrpSpPr/>
          <p:nvPr/>
        </p:nvGrpSpPr>
        <p:grpSpPr>
          <a:xfrm>
            <a:off x="457200" y="3073680"/>
            <a:ext cx="776880" cy="621000"/>
            <a:chOff x="457200" y="3073680"/>
            <a:chExt cx="776880" cy="621000"/>
          </a:xfrm>
        </p:grpSpPr>
        <p:sp>
          <p:nvSpPr>
            <p:cNvPr id="265" name="CustomShape 12"/>
            <p:cNvSpPr/>
            <p:nvPr/>
          </p:nvSpPr>
          <p:spPr>
            <a:xfrm>
              <a:off x="457200" y="3073680"/>
              <a:ext cx="695160" cy="621000"/>
            </a:xfrm>
            <a:prstGeom prst="roundRect">
              <a:avLst>
                <a:gd name="adj" fmla="val 16667"/>
              </a:avLst>
            </a:prstGeom>
            <a:solidFill>
              <a:srgbClr val="3d85c6"/>
            </a:solidFill>
            <a:ln>
              <a:noFill/>
            </a:ln>
          </p:spPr>
          <p:style>
            <a:lnRef idx="0"/>
            <a:fillRef idx="0"/>
            <a:effectRef idx="0"/>
            <a:fontRef idx="minor"/>
          </p:style>
          <p:txBody>
            <a:bodyPr tIns="91440" bIns="91440" anchor="ctr">
              <a:noAutofit/>
            </a:bodyPr>
            <a:p>
              <a:pPr algn="ctr">
                <a:lnSpc>
                  <a:spcPct val="100000"/>
                </a:lnSpc>
              </a:pPr>
              <a:r>
                <a:rPr b="0" lang="en-US" sz="3000" spc="-1" strike="noStrike">
                  <a:solidFill>
                    <a:srgbClr val="ffffff"/>
                  </a:solidFill>
                  <a:latin typeface="Roboto Thin"/>
                  <a:ea typeface="Roboto Thin"/>
                </a:rPr>
                <a:t>03</a:t>
              </a:r>
              <a:endParaRPr b="0" lang="en-US" sz="3000" spc="-1" strike="noStrike">
                <a:latin typeface="Arial"/>
              </a:endParaRPr>
            </a:p>
          </p:txBody>
        </p:sp>
        <p:sp>
          <p:nvSpPr>
            <p:cNvPr id="266" name="CustomShape 13"/>
            <p:cNvSpPr/>
            <p:nvPr/>
          </p:nvSpPr>
          <p:spPr>
            <a:xfrm rot="5400000">
              <a:off x="969840" y="3302280"/>
              <a:ext cx="339840" cy="188280"/>
            </a:xfrm>
            <a:prstGeom prst="flowChartExtract">
              <a:avLst/>
            </a:prstGeom>
            <a:solidFill>
              <a:srgbClr val="3d85c6"/>
            </a:solidFill>
            <a:ln>
              <a:noFill/>
            </a:ln>
          </p:spPr>
          <p:style>
            <a:lnRef idx="0"/>
            <a:fillRef idx="0"/>
            <a:effectRef idx="0"/>
            <a:fontRef idx="minor"/>
          </p:style>
        </p:sp>
      </p:grpSp>
      <p:grpSp>
        <p:nvGrpSpPr>
          <p:cNvPr id="267" name="Group 14"/>
          <p:cNvGrpSpPr/>
          <p:nvPr/>
        </p:nvGrpSpPr>
        <p:grpSpPr>
          <a:xfrm>
            <a:off x="457200" y="3923640"/>
            <a:ext cx="776880" cy="621000"/>
            <a:chOff x="457200" y="3923640"/>
            <a:chExt cx="776880" cy="621000"/>
          </a:xfrm>
        </p:grpSpPr>
        <p:sp>
          <p:nvSpPr>
            <p:cNvPr id="268" name="CustomShape 15"/>
            <p:cNvSpPr/>
            <p:nvPr/>
          </p:nvSpPr>
          <p:spPr>
            <a:xfrm>
              <a:off x="457200" y="3923640"/>
              <a:ext cx="695160" cy="621000"/>
            </a:xfrm>
            <a:prstGeom prst="roundRect">
              <a:avLst>
                <a:gd name="adj" fmla="val 16667"/>
              </a:avLst>
            </a:prstGeom>
            <a:solidFill>
              <a:srgbClr val="000000"/>
            </a:solidFill>
            <a:ln>
              <a:noFill/>
            </a:ln>
          </p:spPr>
          <p:style>
            <a:lnRef idx="0"/>
            <a:fillRef idx="0"/>
            <a:effectRef idx="0"/>
            <a:fontRef idx="minor"/>
          </p:style>
          <p:txBody>
            <a:bodyPr tIns="91440" bIns="91440" anchor="ctr">
              <a:noAutofit/>
            </a:bodyPr>
            <a:p>
              <a:pPr algn="ctr">
                <a:lnSpc>
                  <a:spcPct val="100000"/>
                </a:lnSpc>
              </a:pPr>
              <a:r>
                <a:rPr b="0" lang="en-US" sz="3000" spc="-1" strike="noStrike">
                  <a:solidFill>
                    <a:srgbClr val="ffffff"/>
                  </a:solidFill>
                  <a:latin typeface="Roboto Thin"/>
                  <a:ea typeface="Roboto Thin"/>
                </a:rPr>
                <a:t>04</a:t>
              </a:r>
              <a:endParaRPr b="0" lang="en-US" sz="3000" spc="-1" strike="noStrike">
                <a:latin typeface="Arial"/>
              </a:endParaRPr>
            </a:p>
          </p:txBody>
        </p:sp>
        <p:sp>
          <p:nvSpPr>
            <p:cNvPr id="269" name="CustomShape 16"/>
            <p:cNvSpPr/>
            <p:nvPr/>
          </p:nvSpPr>
          <p:spPr>
            <a:xfrm rot="5400000">
              <a:off x="969840" y="4152240"/>
              <a:ext cx="339840" cy="188280"/>
            </a:xfrm>
            <a:prstGeom prst="flowChartExtract">
              <a:avLst/>
            </a:prstGeom>
            <a:solidFill>
              <a:srgbClr val="000000"/>
            </a:solidFill>
            <a:ln>
              <a:noFill/>
            </a:ln>
          </p:spPr>
          <p:style>
            <a:lnRef idx="0"/>
            <a:fillRef idx="0"/>
            <a:effectRef idx="0"/>
            <a:fontRef idx="minor"/>
          </p:style>
        </p:sp>
      </p:grpSp>
      <p:sp>
        <p:nvSpPr>
          <p:cNvPr id="270" name="CustomShape 17"/>
          <p:cNvSpPr/>
          <p:nvPr/>
        </p:nvSpPr>
        <p:spPr>
          <a:xfrm>
            <a:off x="-12600" y="1378800"/>
            <a:ext cx="9168120" cy="606600"/>
          </a:xfrm>
          <a:prstGeom prst="rect">
            <a:avLst/>
          </a:prstGeom>
          <a:noFill/>
          <a:ln>
            <a:noFill/>
          </a:ln>
        </p:spPr>
        <p:style>
          <a:lnRef idx="0"/>
          <a:fillRef idx="0"/>
          <a:effectRef idx="0"/>
          <a:fontRef idx="minor"/>
        </p:style>
        <p:txBody>
          <a:bodyPr lIns="1554480" rIns="457200" tIns="0" bIns="0" anchor="ctr">
            <a:noAutofit/>
          </a:bodyPr>
          <a:p>
            <a:pPr>
              <a:lnSpc>
                <a:spcPct val="115000"/>
              </a:lnSpc>
            </a:pPr>
            <a:r>
              <a:rPr b="1" lang="en-US" sz="1800" spc="-1" strike="noStrike">
                <a:solidFill>
                  <a:srgbClr val="000000"/>
                </a:solidFill>
                <a:latin typeface="Roboto"/>
                <a:ea typeface="Roboto"/>
              </a:rPr>
              <a:t>Network Topology</a:t>
            </a:r>
            <a:endParaRPr b="0" lang="en-US" sz="1800" spc="-1" strike="noStrike">
              <a:latin typeface="Arial"/>
            </a:endParaRPr>
          </a:p>
        </p:txBody>
      </p:sp>
      <p:sp>
        <p:nvSpPr>
          <p:cNvPr id="271" name="CustomShape 18"/>
          <p:cNvSpPr/>
          <p:nvPr/>
        </p:nvSpPr>
        <p:spPr>
          <a:xfrm>
            <a:off x="1352520" y="2231280"/>
            <a:ext cx="7516800" cy="621000"/>
          </a:xfrm>
          <a:prstGeom prst="roundRect">
            <a:avLst>
              <a:gd name="adj" fmla="val 16667"/>
            </a:avLst>
          </a:prstGeom>
          <a:solidFill>
            <a:srgbClr val="f3f3f3"/>
          </a:solidFill>
          <a:ln>
            <a:noFill/>
          </a:ln>
        </p:spPr>
        <p:style>
          <a:lnRef idx="0"/>
          <a:fillRef idx="0"/>
          <a:effectRef idx="0"/>
          <a:fontRef idx="minor"/>
        </p:style>
      </p:sp>
      <p:sp>
        <p:nvSpPr>
          <p:cNvPr id="272" name="CustomShape 19"/>
          <p:cNvSpPr/>
          <p:nvPr/>
        </p:nvSpPr>
        <p:spPr>
          <a:xfrm>
            <a:off x="1352520" y="3073680"/>
            <a:ext cx="7516800" cy="621000"/>
          </a:xfrm>
          <a:prstGeom prst="roundRect">
            <a:avLst>
              <a:gd name="adj" fmla="val 16667"/>
            </a:avLst>
          </a:prstGeom>
          <a:solidFill>
            <a:srgbClr val="f3f3f3"/>
          </a:solidFill>
          <a:ln>
            <a:noFill/>
          </a:ln>
        </p:spPr>
        <p:style>
          <a:lnRef idx="0"/>
          <a:fillRef idx="0"/>
          <a:effectRef idx="0"/>
          <a:fontRef idx="minor"/>
        </p:style>
      </p:sp>
      <p:sp>
        <p:nvSpPr>
          <p:cNvPr id="273" name="CustomShape 20"/>
          <p:cNvSpPr/>
          <p:nvPr/>
        </p:nvSpPr>
        <p:spPr>
          <a:xfrm>
            <a:off x="1352520" y="3918960"/>
            <a:ext cx="7516800" cy="621000"/>
          </a:xfrm>
          <a:prstGeom prst="roundRect">
            <a:avLst>
              <a:gd name="adj" fmla="val 16667"/>
            </a:avLst>
          </a:prstGeom>
          <a:solidFill>
            <a:srgbClr val="f3f3f3"/>
          </a:solidFill>
          <a:ln>
            <a:noFill/>
          </a:ln>
        </p:spPr>
        <p:style>
          <a:lnRef idx="0"/>
          <a:fillRef idx="0"/>
          <a:effectRef idx="0"/>
          <a:fontRef idx="minor"/>
        </p:style>
      </p:sp>
      <p:sp>
        <p:nvSpPr>
          <p:cNvPr id="274" name="CustomShape 21"/>
          <p:cNvSpPr/>
          <p:nvPr/>
        </p:nvSpPr>
        <p:spPr>
          <a:xfrm>
            <a:off x="-12600" y="2233440"/>
            <a:ext cx="9168120" cy="606600"/>
          </a:xfrm>
          <a:prstGeom prst="rect">
            <a:avLst/>
          </a:prstGeom>
          <a:noFill/>
          <a:ln>
            <a:noFill/>
          </a:ln>
        </p:spPr>
        <p:style>
          <a:lnRef idx="0"/>
          <a:fillRef idx="0"/>
          <a:effectRef idx="0"/>
          <a:fontRef idx="minor"/>
        </p:style>
        <p:txBody>
          <a:bodyPr lIns="1554480" rIns="457200" tIns="0" bIns="0" anchor="ctr">
            <a:noAutofit/>
          </a:bodyPr>
          <a:p>
            <a:pPr>
              <a:lnSpc>
                <a:spcPct val="115000"/>
              </a:lnSpc>
            </a:pPr>
            <a:r>
              <a:rPr b="1" lang="en-US" sz="1800" spc="-1" strike="noStrike">
                <a:solidFill>
                  <a:srgbClr val="000000"/>
                </a:solidFill>
                <a:latin typeface="Roboto"/>
                <a:ea typeface="Roboto"/>
              </a:rPr>
              <a:t>Red Team</a:t>
            </a:r>
            <a:r>
              <a:rPr b="0" lang="en-US" sz="1800" spc="-1" strike="noStrike">
                <a:solidFill>
                  <a:srgbClr val="000000"/>
                </a:solidFill>
                <a:latin typeface="Roboto"/>
                <a:ea typeface="Roboto"/>
              </a:rPr>
              <a:t>: Security Assessment</a:t>
            </a:r>
            <a:endParaRPr b="0" lang="en-US" sz="1800" spc="-1" strike="noStrike">
              <a:latin typeface="Arial"/>
            </a:endParaRPr>
          </a:p>
        </p:txBody>
      </p:sp>
      <p:sp>
        <p:nvSpPr>
          <p:cNvPr id="275" name="CustomShape 22"/>
          <p:cNvSpPr/>
          <p:nvPr/>
        </p:nvSpPr>
        <p:spPr>
          <a:xfrm>
            <a:off x="0" y="3076200"/>
            <a:ext cx="9168120" cy="606600"/>
          </a:xfrm>
          <a:prstGeom prst="rect">
            <a:avLst/>
          </a:prstGeom>
          <a:noFill/>
          <a:ln>
            <a:noFill/>
          </a:ln>
        </p:spPr>
        <p:style>
          <a:lnRef idx="0"/>
          <a:fillRef idx="0"/>
          <a:effectRef idx="0"/>
          <a:fontRef idx="minor"/>
        </p:style>
        <p:txBody>
          <a:bodyPr lIns="1554480" rIns="457200" tIns="0" bIns="0" anchor="ctr">
            <a:noAutofit/>
          </a:bodyPr>
          <a:p>
            <a:pPr>
              <a:lnSpc>
                <a:spcPct val="115000"/>
              </a:lnSpc>
            </a:pPr>
            <a:r>
              <a:rPr b="1" lang="en-US" sz="1800" spc="-1" strike="noStrike">
                <a:solidFill>
                  <a:srgbClr val="000000"/>
                </a:solidFill>
                <a:latin typeface="Roboto"/>
                <a:ea typeface="Roboto"/>
              </a:rPr>
              <a:t>Blue Team</a:t>
            </a:r>
            <a:r>
              <a:rPr b="0" lang="en-US" sz="1800" spc="-1" strike="noStrike">
                <a:solidFill>
                  <a:srgbClr val="000000"/>
                </a:solidFill>
                <a:latin typeface="Roboto"/>
                <a:ea typeface="Roboto"/>
              </a:rPr>
              <a:t>: Log Analysis and Attack Characterization</a:t>
            </a:r>
            <a:endParaRPr b="0" lang="en-US" sz="1800" spc="-1" strike="noStrike">
              <a:latin typeface="Arial"/>
            </a:endParaRPr>
          </a:p>
        </p:txBody>
      </p:sp>
      <p:sp>
        <p:nvSpPr>
          <p:cNvPr id="276" name="CustomShape 23"/>
          <p:cNvSpPr/>
          <p:nvPr/>
        </p:nvSpPr>
        <p:spPr>
          <a:xfrm>
            <a:off x="-12240" y="3918960"/>
            <a:ext cx="9168120" cy="606600"/>
          </a:xfrm>
          <a:prstGeom prst="rect">
            <a:avLst/>
          </a:prstGeom>
          <a:noFill/>
          <a:ln>
            <a:noFill/>
          </a:ln>
        </p:spPr>
        <p:style>
          <a:lnRef idx="0"/>
          <a:fillRef idx="0"/>
          <a:effectRef idx="0"/>
          <a:fontRef idx="minor"/>
        </p:style>
        <p:txBody>
          <a:bodyPr lIns="1554480" rIns="457200" tIns="0" bIns="0" anchor="ctr">
            <a:noAutofit/>
          </a:bodyPr>
          <a:p>
            <a:pPr>
              <a:lnSpc>
                <a:spcPct val="115000"/>
              </a:lnSpc>
            </a:pPr>
            <a:r>
              <a:rPr b="1" lang="en-US" sz="1800" spc="-1" strike="noStrike">
                <a:solidFill>
                  <a:srgbClr val="000000"/>
                </a:solidFill>
                <a:latin typeface="Roboto"/>
                <a:ea typeface="Roboto"/>
              </a:rPr>
              <a:t>Hardening</a:t>
            </a:r>
            <a:r>
              <a:rPr b="0" lang="en-US" sz="1800" spc="-1" strike="noStrike">
                <a:solidFill>
                  <a:srgbClr val="000000"/>
                </a:solidFill>
                <a:latin typeface="Roboto"/>
                <a:ea typeface="Roboto"/>
              </a:rPr>
              <a:t>: Proposed Alarms and Mitigation Strategies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Mitigation: Identifying Reverse Shell Uploads</a:t>
            </a:r>
            <a:endParaRPr b="0" lang="en-US" sz="2400" spc="-1" strike="noStrike">
              <a:solidFill>
                <a:srgbClr val="000000"/>
              </a:solidFill>
              <a:latin typeface="Arial"/>
            </a:endParaRPr>
          </a:p>
        </p:txBody>
      </p:sp>
      <p:sp>
        <p:nvSpPr>
          <p:cNvPr id="383"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84" name="TextShape 3"/>
          <p:cNvSpPr txBox="1"/>
          <p:nvPr/>
        </p:nvSpPr>
        <p:spPr>
          <a:xfrm>
            <a:off x="-12240" y="1602360"/>
            <a:ext cx="4298040" cy="3301560"/>
          </a:xfrm>
          <a:prstGeom prst="rect">
            <a:avLst/>
          </a:prstGeom>
          <a:noFill/>
          <a:ln>
            <a:noFill/>
          </a:ln>
        </p:spPr>
        <p:txBody>
          <a:bodyPr lIns="457200" rIns="457200" tIns="0" bIns="0">
            <a:noAutofit/>
          </a:bodyPr>
          <a:p>
            <a:pPr>
              <a:lnSpc>
                <a:spcPct val="115000"/>
              </a:lnSpc>
            </a:pPr>
            <a:r>
              <a:rPr b="0" lang="en-US" sz="1400" spc="-1" strike="noStrike">
                <a:latin typeface="Roboto"/>
                <a:ea typeface="Roboto"/>
              </a:rPr>
              <a:t>What kind of alarm can be set to detect future file uploads?</a:t>
            </a:r>
            <a:endParaRPr b="0" lang="en-US" sz="1400" spc="-1" strike="noStrike">
              <a:latin typeface="Arial"/>
            </a:endParaRPr>
          </a:p>
          <a:p>
            <a:pPr>
              <a:lnSpc>
                <a:spcPct val="115000"/>
              </a:lnSpc>
            </a:pPr>
            <a:r>
              <a:rPr b="0" lang="en-US" sz="1400" spc="-1" strike="noStrike">
                <a:latin typeface="Roboto"/>
                <a:ea typeface="Roboto"/>
              </a:rPr>
              <a:t>- Set alarm for any PUT and POST http requests for .php file uploads</a:t>
            </a:r>
            <a:endParaRPr b="0" lang="en-US" sz="1400" spc="-1" strike="noStrike">
              <a:latin typeface="Arial"/>
            </a:endParaRPr>
          </a:p>
          <a:p>
            <a:pPr>
              <a:lnSpc>
                <a:spcPct val="115000"/>
              </a:lnSpc>
            </a:pPr>
            <a:endParaRPr b="0" lang="en-US" sz="1400" spc="-1" strike="noStrike">
              <a:latin typeface="Arial"/>
            </a:endParaRPr>
          </a:p>
          <a:p>
            <a:pPr>
              <a:lnSpc>
                <a:spcPct val="115000"/>
              </a:lnSpc>
            </a:pPr>
            <a:endParaRPr b="0" lang="en-US" sz="1400" spc="-1" strike="noStrike">
              <a:latin typeface="Arial"/>
            </a:endParaRPr>
          </a:p>
          <a:p>
            <a:pPr>
              <a:lnSpc>
                <a:spcPct val="115000"/>
              </a:lnSpc>
            </a:pPr>
            <a:r>
              <a:rPr b="0" lang="en-US" sz="1400" spc="-1" strike="noStrike">
                <a:latin typeface="Roboto"/>
                <a:ea typeface="Roboto"/>
              </a:rPr>
              <a:t>What threshold would you set to activate this alarm?</a:t>
            </a:r>
            <a:endParaRPr b="0" lang="en-US" sz="1400" spc="-1" strike="noStrike">
              <a:latin typeface="Arial"/>
            </a:endParaRPr>
          </a:p>
          <a:p>
            <a:pPr>
              <a:lnSpc>
                <a:spcPct val="115000"/>
              </a:lnSpc>
            </a:pPr>
            <a:r>
              <a:rPr b="0" lang="en-US" sz="1400" spc="-1" strike="noStrike">
                <a:latin typeface="Roboto"/>
                <a:ea typeface="Roboto"/>
              </a:rPr>
              <a:t>- There should be a threshold of one considering the dangers of even one being in the system</a:t>
            </a:r>
            <a:endParaRPr b="0" lang="en-US" sz="1400" spc="-1" strike="noStrike">
              <a:latin typeface="Arial"/>
            </a:endParaRPr>
          </a:p>
          <a:p>
            <a:pPr>
              <a:lnSpc>
                <a:spcPct val="115000"/>
              </a:lnSpc>
            </a:pPr>
            <a:endParaRPr b="0" lang="en-US" sz="1400" spc="-1" strike="noStrike">
              <a:latin typeface="Arial"/>
            </a:endParaRPr>
          </a:p>
        </p:txBody>
      </p:sp>
      <p:sp>
        <p:nvSpPr>
          <p:cNvPr id="385" name="TextShape 4"/>
          <p:cNvSpPr txBox="1"/>
          <p:nvPr/>
        </p:nvSpPr>
        <p:spPr>
          <a:xfrm>
            <a:off x="4466880" y="1604880"/>
            <a:ext cx="4298040" cy="3301560"/>
          </a:xfrm>
          <a:prstGeom prst="rect">
            <a:avLst/>
          </a:prstGeom>
          <a:noFill/>
          <a:ln>
            <a:noFill/>
          </a:ln>
        </p:spPr>
        <p:txBody>
          <a:bodyPr lIns="457200" rIns="457200" tIns="0" bIns="0">
            <a:noAutofit/>
          </a:bodyPr>
          <a:p>
            <a:pPr>
              <a:lnSpc>
                <a:spcPct val="115000"/>
              </a:lnSpc>
            </a:pPr>
            <a:r>
              <a:rPr b="0" lang="en-US" sz="1400" spc="-1" strike="noStrike">
                <a:latin typeface="Roboto"/>
                <a:ea typeface="Roboto"/>
              </a:rPr>
              <a:t>What configuration can be set on the host to block file uploads?</a:t>
            </a:r>
            <a:endParaRPr b="0" lang="en-US" sz="1400" spc="-1" strike="noStrike">
              <a:latin typeface="Arial"/>
            </a:endParaRPr>
          </a:p>
          <a:p>
            <a:pPr>
              <a:lnSpc>
                <a:spcPct val="115000"/>
              </a:lnSpc>
            </a:pPr>
            <a:endParaRPr b="0" lang="en-US" sz="1400" spc="-1" strike="noStrike">
              <a:latin typeface="Arial"/>
            </a:endParaRPr>
          </a:p>
          <a:p>
            <a:pPr>
              <a:lnSpc>
                <a:spcPct val="115000"/>
              </a:lnSpc>
            </a:pPr>
            <a:r>
              <a:rPr b="0" lang="en-US" sz="1400" spc="-1" strike="noStrike">
                <a:latin typeface="Roboto"/>
                <a:ea typeface="Roboto"/>
              </a:rPr>
              <a:t>- Enable only read and write for user permissions</a:t>
            </a:r>
            <a:endParaRPr b="0" lang="en-US" sz="1400" spc="-1" strike="noStrike">
              <a:latin typeface="Arial"/>
            </a:endParaRPr>
          </a:p>
          <a:p>
            <a:pPr>
              <a:lnSpc>
                <a:spcPct val="115000"/>
              </a:lnSpc>
            </a:pPr>
            <a:r>
              <a:rPr b="0" lang="en-US" sz="1400" spc="-1" strike="noStrike">
                <a:latin typeface="Roboto"/>
                <a:ea typeface="Roboto"/>
              </a:rPr>
              <a:t>- Disable .php uploads from IP addresses that aren’t whitelisted </a:t>
            </a:r>
            <a:endParaRPr b="0" lang="en-US" sz="1400" spc="-1" strike="noStrike">
              <a:latin typeface="Arial"/>
            </a:endParaRPr>
          </a:p>
          <a:p>
            <a:pPr>
              <a:lnSpc>
                <a:spcPct val="115000"/>
              </a:lnSpc>
            </a:pPr>
            <a:r>
              <a:rPr b="0" lang="en-US" sz="1400" spc="-1" strike="noStrike">
                <a:latin typeface="Roboto"/>
                <a:ea typeface="Roboto"/>
              </a:rPr>
              <a:t>-</a:t>
            </a:r>
            <a:endParaRPr b="0" lang="en-US" sz="1400" spc="-1" strike="noStrike">
              <a:latin typeface="Arial"/>
            </a:endParaRPr>
          </a:p>
          <a:p>
            <a:pPr>
              <a:lnSpc>
                <a:spcPct val="115000"/>
              </a:lnSpc>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274320" y="2088360"/>
            <a:ext cx="8595000" cy="792000"/>
          </a:xfrm>
          <a:prstGeom prst="rect">
            <a:avLst/>
          </a:prstGeom>
          <a:noFill/>
          <a:ln>
            <a:noFill/>
          </a:ln>
        </p:spPr>
        <p:txBody>
          <a:bodyPr tIns="91440" bIns="91440">
            <a:noAutofit/>
          </a:bodyPr>
          <a:p>
            <a:pPr algn="ctr">
              <a:lnSpc>
                <a:spcPct val="100000"/>
              </a:lnSpc>
            </a:pPr>
            <a:r>
              <a:rPr b="0" lang="en-US" sz="3600" spc="-1" strike="noStrike">
                <a:solidFill>
                  <a:srgbClr val="ffffff"/>
                </a:solidFill>
                <a:latin typeface="Roboto"/>
                <a:ea typeface="Roboto"/>
              </a:rPr>
              <a:t>Network Topology </a:t>
            </a:r>
            <a:endParaRPr b="0" lang="en-US" sz="3600" spc="-1" strike="noStrike">
              <a:solidFill>
                <a:srgbClr val="000000"/>
              </a:solidFill>
              <a:latin typeface="Arial"/>
            </a:endParaRPr>
          </a:p>
        </p:txBody>
      </p:sp>
      <p:sp>
        <p:nvSpPr>
          <p:cNvPr id="278" name="CustomShape 2"/>
          <p:cNvSpPr/>
          <p:nvPr/>
        </p:nvSpPr>
        <p:spPr>
          <a:xfrm>
            <a:off x="8607600" y="4957200"/>
            <a:ext cx="261720" cy="105120"/>
          </a:xfrm>
          <a:prstGeom prst="rect">
            <a:avLst/>
          </a:prstGeom>
          <a:noFill/>
          <a:ln>
            <a:noFill/>
          </a:ln>
        </p:spPr>
        <p:style>
          <a:lnRef idx="0"/>
          <a:fillRef idx="0"/>
          <a:effectRef idx="0"/>
          <a:fontRef idx="minor"/>
        </p:style>
        <p:txBody>
          <a:bodyPr lIns="0" rIns="0" tIns="0" bIns="91440">
            <a:noAutofit/>
          </a:bodyPr>
          <a:p>
            <a:pPr algn="r">
              <a:lnSpc>
                <a:spcPct val="100000"/>
              </a:lnSpc>
            </a:pPr>
            <a:fld id="{6CFFDEAD-9FF5-4E8E-8739-DF3DBF010AC0}" type="slidenum">
              <a:rPr b="0" lang="en-US" sz="600" spc="-1" strike="noStrike">
                <a:solidFill>
                  <a:srgbClr val="000000"/>
                </a:solidFill>
                <a:latin typeface="Arial"/>
                <a:ea typeface="Arial"/>
              </a:rPr>
              <a:t>&lt;number&gt;</a:t>
            </a:fld>
            <a:endParaRPr b="0" lang="en-US" sz="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115200" y="910440"/>
            <a:ext cx="6699240" cy="3897360"/>
          </a:xfrm>
          <a:prstGeom prst="rect">
            <a:avLst/>
          </a:prstGeom>
          <a:solidFill>
            <a:srgbClr val="1d8be6">
              <a:alpha val="15000"/>
            </a:srgbClr>
          </a:solidFill>
          <a:ln>
            <a:noFill/>
          </a:ln>
        </p:spPr>
        <p:txBody>
          <a:bodyPr lIns="457200" rIns="457200" tIns="0" bIns="914400">
            <a:noAutofit/>
          </a:bodyPr>
          <a:p>
            <a:pPr>
              <a:lnSpc>
                <a:spcPct val="100000"/>
              </a:lnSpc>
            </a:pPr>
            <a:endParaRPr b="0" lang="en-US" sz="1400" spc="-1" strike="noStrike">
              <a:solidFill>
                <a:srgbClr val="000000"/>
              </a:solidFill>
              <a:latin typeface="Arial"/>
            </a:endParaRPr>
          </a:p>
          <a:p>
            <a:pPr>
              <a:lnSpc>
                <a:spcPct val="100000"/>
              </a:lnSpc>
              <a:spcBef>
                <a:spcPts val="799"/>
              </a:spcBef>
            </a:pPr>
            <a:endParaRPr b="0" lang="en-US" sz="1400" spc="-1" strike="noStrike">
              <a:solidFill>
                <a:srgbClr val="000000"/>
              </a:solidFill>
              <a:latin typeface="Arial"/>
            </a:endParaRPr>
          </a:p>
          <a:p>
            <a:pPr>
              <a:lnSpc>
                <a:spcPct val="100000"/>
              </a:lnSpc>
              <a:spcBef>
                <a:spcPts val="799"/>
              </a:spcBef>
            </a:pPr>
            <a:endParaRPr b="0" lang="en-US" sz="1400" spc="-1" strike="noStrike">
              <a:solidFill>
                <a:srgbClr val="000000"/>
              </a:solidFill>
              <a:latin typeface="Arial"/>
            </a:endParaRPr>
          </a:p>
          <a:p>
            <a:pPr>
              <a:lnSpc>
                <a:spcPct val="100000"/>
              </a:lnSpc>
              <a:spcBef>
                <a:spcPts val="799"/>
              </a:spcBef>
            </a:pPr>
            <a:endParaRPr b="0" lang="en-US" sz="1400" spc="-1" strike="noStrike">
              <a:solidFill>
                <a:srgbClr val="000000"/>
              </a:solidFill>
              <a:latin typeface="Arial"/>
            </a:endParaRPr>
          </a:p>
          <a:p>
            <a:pPr algn="ctr">
              <a:lnSpc>
                <a:spcPct val="100000"/>
              </a:lnSpc>
              <a:spcBef>
                <a:spcPts val="799"/>
              </a:spcBef>
            </a:pPr>
            <a:r>
              <a:rPr b="1" lang="en-US" sz="1800" spc="-1" strike="noStrike">
                <a:solidFill>
                  <a:srgbClr val="000000"/>
                </a:solidFill>
                <a:latin typeface="Roboto"/>
                <a:ea typeface="Roboto"/>
              </a:rPr>
              <a:t>[Insert Here]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799"/>
              </a:spcBef>
            </a:pPr>
            <a:r>
              <a:rPr b="0" lang="en-US" sz="1400" spc="-1" strike="noStrike">
                <a:solidFill>
                  <a:srgbClr val="000000"/>
                </a:solidFill>
                <a:latin typeface="Roboto"/>
                <a:ea typeface="Roboto"/>
              </a:rPr>
              <a:t>Use </a:t>
            </a:r>
            <a:r>
              <a:rPr b="0" lang="en-US" sz="1400" spc="-1" strike="noStrike" u="sng">
                <a:solidFill>
                  <a:srgbClr val="0097a7"/>
                </a:solidFill>
                <a:uFillTx/>
                <a:latin typeface="Roboto"/>
                <a:ea typeface="Roboto"/>
                <a:hlinkClick r:id="rId1"/>
              </a:rPr>
              <a:t>draw.io</a:t>
            </a:r>
            <a:r>
              <a:rPr b="0" lang="en-US" sz="1400" spc="-1" strike="noStrike">
                <a:solidFill>
                  <a:srgbClr val="000000"/>
                </a:solidFill>
                <a:latin typeface="Roboto"/>
                <a:ea typeface="Roboto"/>
              </a:rPr>
              <a:t> to create a diagram of the network.</a:t>
            </a:r>
            <a:endParaRPr b="0" lang="en-US" sz="1400" spc="-1" strike="noStrike">
              <a:solidFill>
                <a:srgbClr val="000000"/>
              </a:solidFill>
              <a:latin typeface="Arial"/>
            </a:endParaRPr>
          </a:p>
          <a:p>
            <a:pPr>
              <a:lnSpc>
                <a:spcPct val="100000"/>
              </a:lnSpc>
              <a:spcBef>
                <a:spcPts val="799"/>
              </a:spcBef>
            </a:pPr>
            <a:r>
              <a:rPr b="0" lang="en-US" sz="1400" spc="-1" strike="noStrike">
                <a:solidFill>
                  <a:srgbClr val="000000"/>
                </a:solidFill>
                <a:latin typeface="Roboto"/>
                <a:ea typeface="Roboto"/>
              </a:rPr>
              <a:t>Add your diagram to this slide and fill out the data in the sidebar.</a:t>
            </a:r>
            <a:endParaRPr b="0" lang="en-US" sz="1400" spc="-1" strike="noStrike">
              <a:solidFill>
                <a:srgbClr val="000000"/>
              </a:solidFill>
              <a:latin typeface="Arial"/>
            </a:endParaRPr>
          </a:p>
          <a:p>
            <a:pPr>
              <a:lnSpc>
                <a:spcPct val="100000"/>
              </a:lnSpc>
              <a:spcBef>
                <a:spcPts val="799"/>
              </a:spcBef>
            </a:pPr>
            <a:endParaRPr b="0" lang="en-US" sz="1400" spc="-1" strike="noStrike">
              <a:solidFill>
                <a:srgbClr val="000000"/>
              </a:solidFill>
              <a:latin typeface="Arial"/>
            </a:endParaRPr>
          </a:p>
          <a:p>
            <a:pPr>
              <a:lnSpc>
                <a:spcPct val="100000"/>
              </a:lnSpc>
              <a:spcBef>
                <a:spcPts val="799"/>
              </a:spcBef>
              <a:spcAft>
                <a:spcPts val="799"/>
              </a:spcAft>
            </a:pPr>
            <a:endParaRPr b="0" lang="en-US" sz="1400" spc="-1" strike="noStrike">
              <a:solidFill>
                <a:srgbClr val="000000"/>
              </a:solidFill>
              <a:latin typeface="Arial"/>
            </a:endParaRPr>
          </a:p>
        </p:txBody>
      </p:sp>
      <p:sp>
        <p:nvSpPr>
          <p:cNvPr id="280" name="TextShape 2"/>
          <p:cNvSpPr txBox="1"/>
          <p:nvPr/>
        </p:nvSpPr>
        <p:spPr>
          <a:xfrm>
            <a:off x="7056360" y="910440"/>
            <a:ext cx="1813680" cy="3784320"/>
          </a:xfrm>
          <a:prstGeom prst="rect">
            <a:avLst/>
          </a:prstGeom>
          <a:noFill/>
          <a:ln w="9360">
            <a:solidFill>
              <a:srgbClr val="dbd9e8"/>
            </a:solidFill>
            <a:round/>
          </a:ln>
        </p:spPr>
        <p:txBody>
          <a:bodyPr lIns="182880" rIns="182880" tIns="182880" bIns="182880">
            <a:noAutofit/>
          </a:bodyPr>
          <a:p>
            <a:pPr>
              <a:lnSpc>
                <a:spcPct val="100000"/>
              </a:lnSpc>
            </a:pPr>
            <a:r>
              <a:rPr b="0" lang="en-US" sz="1100" spc="-1" strike="noStrike">
                <a:latin typeface="Roboto Black"/>
                <a:ea typeface="Roboto Black"/>
              </a:rPr>
              <a:t>Network</a:t>
            </a:r>
            <a:endParaRPr b="0" lang="en-US" sz="1100" spc="-1" strike="noStrike">
              <a:latin typeface="Arial"/>
            </a:endParaRPr>
          </a:p>
          <a:p>
            <a:pPr>
              <a:lnSpc>
                <a:spcPct val="100000"/>
              </a:lnSpc>
            </a:pPr>
            <a:r>
              <a:rPr b="0" lang="en-US" sz="1000" spc="-1" strike="noStrike">
                <a:latin typeface="Roboto"/>
                <a:ea typeface="Roboto"/>
              </a:rPr>
              <a:t>Address Range:</a:t>
            </a:r>
            <a:endParaRPr b="0" lang="en-US" sz="1000" spc="-1" strike="noStrike">
              <a:latin typeface="Arial"/>
            </a:endParaRPr>
          </a:p>
          <a:p>
            <a:pPr>
              <a:lnSpc>
                <a:spcPct val="100000"/>
              </a:lnSpc>
            </a:pPr>
            <a:r>
              <a:rPr b="0" lang="en-US" sz="1000" spc="-1" strike="noStrike">
                <a:latin typeface="Roboto"/>
                <a:ea typeface="Roboto"/>
              </a:rPr>
              <a:t>192.168.1.0/24</a:t>
            </a:r>
            <a:endParaRPr b="0" lang="en-US" sz="1000" spc="-1" strike="noStrike">
              <a:latin typeface="Arial"/>
            </a:endParaRPr>
          </a:p>
          <a:p>
            <a:pPr>
              <a:lnSpc>
                <a:spcPct val="100000"/>
              </a:lnSpc>
            </a:pPr>
            <a:r>
              <a:rPr b="0" lang="en-US" sz="1000" spc="-1" strike="noStrike">
                <a:latin typeface="Roboto"/>
                <a:ea typeface="Roboto"/>
              </a:rPr>
              <a:t>Netmask:</a:t>
            </a:r>
            <a:endParaRPr b="0" lang="en-US" sz="1000" spc="-1" strike="noStrike">
              <a:latin typeface="Arial"/>
            </a:endParaRPr>
          </a:p>
          <a:p>
            <a:pPr>
              <a:lnSpc>
                <a:spcPct val="100000"/>
              </a:lnSpc>
            </a:pPr>
            <a:r>
              <a:rPr b="0" lang="en-US" sz="1000" spc="-1" strike="noStrike">
                <a:latin typeface="Roboto"/>
                <a:ea typeface="Roboto"/>
              </a:rPr>
              <a:t>255.255.255.0</a:t>
            </a:r>
            <a:endParaRPr b="0" lang="en-US" sz="1000" spc="-1" strike="noStrike">
              <a:latin typeface="Arial"/>
            </a:endParaRPr>
          </a:p>
          <a:p>
            <a:pPr>
              <a:lnSpc>
                <a:spcPct val="100000"/>
              </a:lnSpc>
            </a:pPr>
            <a:r>
              <a:rPr b="0" lang="en-US" sz="1000" spc="-1" strike="noStrike">
                <a:latin typeface="Roboto"/>
                <a:ea typeface="Roboto"/>
              </a:rPr>
              <a:t>Gateway:</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100" spc="-1" strike="noStrike">
                <a:latin typeface="Roboto Black"/>
                <a:ea typeface="Roboto Black"/>
              </a:rPr>
              <a:t>Machines</a:t>
            </a:r>
            <a:endParaRPr b="0" lang="en-US" sz="1100" spc="-1" strike="noStrike">
              <a:latin typeface="Arial"/>
            </a:endParaRPr>
          </a:p>
          <a:p>
            <a:pPr>
              <a:lnSpc>
                <a:spcPct val="100000"/>
              </a:lnSpc>
            </a:pPr>
            <a:r>
              <a:rPr b="0" lang="en-US" sz="1000" spc="-1" strike="noStrike">
                <a:latin typeface="Roboto"/>
                <a:ea typeface="Roboto"/>
              </a:rPr>
              <a:t>IPv4: 192.168.1.1</a:t>
            </a:r>
            <a:endParaRPr b="0" lang="en-US" sz="1000" spc="-1" strike="noStrike">
              <a:latin typeface="Arial"/>
            </a:endParaRPr>
          </a:p>
          <a:p>
            <a:pPr>
              <a:lnSpc>
                <a:spcPct val="100000"/>
              </a:lnSpc>
            </a:pPr>
            <a:r>
              <a:rPr b="0" lang="en-US" sz="1000" spc="-1" strike="noStrike">
                <a:latin typeface="Roboto"/>
                <a:ea typeface="Roboto"/>
              </a:rPr>
              <a:t>OS: Windows</a:t>
            </a:r>
            <a:endParaRPr b="0" lang="en-US" sz="1000" spc="-1" strike="noStrike">
              <a:latin typeface="Arial"/>
            </a:endParaRPr>
          </a:p>
          <a:p>
            <a:pPr>
              <a:lnSpc>
                <a:spcPct val="100000"/>
              </a:lnSpc>
            </a:pPr>
            <a:r>
              <a:rPr b="0" lang="en-US" sz="1000" spc="-1" strike="noStrike">
                <a:latin typeface="Roboto"/>
                <a:ea typeface="Roboto"/>
              </a:rPr>
              <a:t>Hostname: Windows Azure Environment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Roboto"/>
                <a:ea typeface="Roboto"/>
              </a:rPr>
              <a:t>IPv4: 192.168.1.90</a:t>
            </a:r>
            <a:endParaRPr b="0" lang="en-US" sz="1000" spc="-1" strike="noStrike">
              <a:latin typeface="Arial"/>
            </a:endParaRPr>
          </a:p>
          <a:p>
            <a:pPr>
              <a:lnSpc>
                <a:spcPct val="100000"/>
              </a:lnSpc>
            </a:pPr>
            <a:r>
              <a:rPr b="0" lang="en-US" sz="1000" spc="-1" strike="noStrike">
                <a:latin typeface="Roboto"/>
                <a:ea typeface="Roboto"/>
              </a:rPr>
              <a:t>OS: Kali</a:t>
            </a:r>
            <a:endParaRPr b="0" lang="en-US" sz="1000" spc="-1" strike="noStrike">
              <a:latin typeface="Arial"/>
            </a:endParaRPr>
          </a:p>
          <a:p>
            <a:pPr>
              <a:lnSpc>
                <a:spcPct val="100000"/>
              </a:lnSpc>
            </a:pPr>
            <a:r>
              <a:rPr b="0" lang="en-US" sz="1000" spc="-1" strike="noStrike">
                <a:latin typeface="Roboto"/>
                <a:ea typeface="Roboto"/>
              </a:rPr>
              <a:t>Hostname: Kali</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Roboto"/>
                <a:ea typeface="Roboto"/>
              </a:rPr>
              <a:t>IPv4: 192.168.1.105</a:t>
            </a:r>
            <a:endParaRPr b="0" lang="en-US" sz="1000" spc="-1" strike="noStrike">
              <a:latin typeface="Arial"/>
            </a:endParaRPr>
          </a:p>
          <a:p>
            <a:pPr>
              <a:lnSpc>
                <a:spcPct val="100000"/>
              </a:lnSpc>
            </a:pPr>
            <a:r>
              <a:rPr b="0" lang="en-US" sz="1000" spc="-1" strike="noStrike">
                <a:latin typeface="Roboto"/>
                <a:ea typeface="Roboto"/>
              </a:rPr>
              <a:t>OS: Apache/2.4.29 Server</a:t>
            </a:r>
            <a:endParaRPr b="0" lang="en-US" sz="1000" spc="-1" strike="noStrike">
              <a:latin typeface="Arial"/>
            </a:endParaRPr>
          </a:p>
          <a:p>
            <a:pPr>
              <a:lnSpc>
                <a:spcPct val="100000"/>
              </a:lnSpc>
            </a:pPr>
            <a:r>
              <a:rPr b="0" lang="en-US" sz="1000" spc="-1" strike="noStrike">
                <a:latin typeface="Roboto"/>
                <a:ea typeface="Roboto"/>
              </a:rPr>
              <a:t>Hostname: Capstone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Roboto"/>
                <a:ea typeface="Roboto"/>
              </a:rPr>
              <a:t>IPv4: 192.168.1.100</a:t>
            </a:r>
            <a:endParaRPr b="0" lang="en-US" sz="1000" spc="-1" strike="noStrike">
              <a:latin typeface="Arial"/>
            </a:endParaRPr>
          </a:p>
          <a:p>
            <a:pPr>
              <a:lnSpc>
                <a:spcPct val="100000"/>
              </a:lnSpc>
            </a:pPr>
            <a:r>
              <a:rPr b="0" lang="en-US" sz="1000" spc="-1" strike="noStrike">
                <a:latin typeface="Roboto"/>
                <a:ea typeface="Roboto"/>
              </a:rPr>
              <a:t>OS: Vagrant</a:t>
            </a:r>
            <a:endParaRPr b="0" lang="en-US" sz="1000" spc="-1" strike="noStrike">
              <a:latin typeface="Arial"/>
            </a:endParaRPr>
          </a:p>
          <a:p>
            <a:pPr>
              <a:lnSpc>
                <a:spcPct val="100000"/>
              </a:lnSpc>
            </a:pPr>
            <a:r>
              <a:rPr b="0" lang="en-US" sz="1000" spc="-1" strike="noStrike">
                <a:latin typeface="Roboto"/>
                <a:ea typeface="Roboto"/>
              </a:rPr>
              <a:t>Hostname: Elk</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p:txBody>
      </p:sp>
      <p:sp>
        <p:nvSpPr>
          <p:cNvPr id="281" name="TextShape 3"/>
          <p:cNvSpPr txBox="1"/>
          <p:nvPr/>
        </p:nvSpPr>
        <p:spPr>
          <a:xfrm>
            <a:off x="-12600" y="0"/>
            <a:ext cx="669924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Network Topology</a:t>
            </a:r>
            <a:endParaRPr b="0" lang="en-US" sz="2400" spc="-1" strike="noStrike">
              <a:solidFill>
                <a:srgbClr val="000000"/>
              </a:solidFill>
              <a:latin typeface="Arial"/>
            </a:endParaRPr>
          </a:p>
        </p:txBody>
      </p:sp>
      <p:sp>
        <p:nvSpPr>
          <p:cNvPr id="282" name="TextShape 4"/>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Google Shape;1065;p58" descr=""/>
          <p:cNvPicPr/>
          <p:nvPr/>
        </p:nvPicPr>
        <p:blipFill>
          <a:blip r:embed="rId1"/>
          <a:stretch/>
        </p:blipFill>
        <p:spPr>
          <a:xfrm>
            <a:off x="274320" y="289800"/>
            <a:ext cx="8595000" cy="4593240"/>
          </a:xfrm>
          <a:prstGeom prst="rect">
            <a:avLst/>
          </a:prstGeom>
          <a:ln>
            <a:noFill/>
          </a:ln>
        </p:spPr>
      </p:pic>
      <p:sp>
        <p:nvSpPr>
          <p:cNvPr id="284" name="CustomShape 1"/>
          <p:cNvSpPr/>
          <p:nvPr/>
        </p:nvSpPr>
        <p:spPr>
          <a:xfrm>
            <a:off x="8607600" y="4957200"/>
            <a:ext cx="261720" cy="105120"/>
          </a:xfrm>
          <a:prstGeom prst="rect">
            <a:avLst/>
          </a:prstGeom>
          <a:noFill/>
          <a:ln>
            <a:noFill/>
          </a:ln>
        </p:spPr>
        <p:style>
          <a:lnRef idx="0"/>
          <a:fillRef idx="0"/>
          <a:effectRef idx="0"/>
          <a:fontRef idx="minor"/>
        </p:style>
        <p:txBody>
          <a:bodyPr lIns="0" rIns="0" tIns="0" bIns="91440">
            <a:noAutofit/>
          </a:bodyPr>
          <a:p>
            <a:pPr algn="r">
              <a:lnSpc>
                <a:spcPct val="100000"/>
              </a:lnSpc>
            </a:pPr>
            <a:fld id="{781ADA63-4DEE-420E-B8DE-AA7A09F0B532}" type="slidenum">
              <a:rPr b="0" lang="en-US" sz="600" spc="-1" strike="noStrike">
                <a:solidFill>
                  <a:srgbClr val="000000"/>
                </a:solidFill>
                <a:latin typeface="Arial"/>
                <a:ea typeface="Arial"/>
              </a:rPr>
              <a:t>&lt;number&gt;</a:t>
            </a:fld>
            <a:endParaRPr b="0" lang="en-US" sz="600" spc="-1" strike="noStrike">
              <a:latin typeface="Arial"/>
            </a:endParaRPr>
          </a:p>
        </p:txBody>
      </p:sp>
      <p:sp>
        <p:nvSpPr>
          <p:cNvPr id="285" name="TextShape 2"/>
          <p:cNvSpPr txBox="1"/>
          <p:nvPr/>
        </p:nvSpPr>
        <p:spPr>
          <a:xfrm>
            <a:off x="274320" y="1851120"/>
            <a:ext cx="8595000" cy="1029240"/>
          </a:xfrm>
          <a:prstGeom prst="rect">
            <a:avLst/>
          </a:prstGeom>
          <a:noFill/>
          <a:ln>
            <a:noFill/>
          </a:ln>
        </p:spPr>
        <p:txBody>
          <a:bodyPr tIns="91440" bIns="91440">
            <a:noAutofit/>
          </a:bodyPr>
          <a:p>
            <a:pPr algn="ctr">
              <a:lnSpc>
                <a:spcPct val="100000"/>
              </a:lnSpc>
            </a:pPr>
            <a:r>
              <a:rPr b="1" lang="en-US" sz="3600" spc="-1" strike="noStrike">
                <a:solidFill>
                  <a:srgbClr val="ffffff"/>
                </a:solidFill>
                <a:latin typeface="Roboto"/>
                <a:ea typeface="Roboto"/>
              </a:rPr>
              <a:t>Red Team</a:t>
            </a:r>
            <a:br/>
            <a:r>
              <a:rPr b="0" lang="en-US" sz="3600" spc="-1" strike="noStrike">
                <a:solidFill>
                  <a:srgbClr val="ffffff"/>
                </a:solidFill>
                <a:latin typeface="Roboto Light"/>
                <a:ea typeface="Roboto Light"/>
              </a:rPr>
              <a:t>Security Assessment</a:t>
            </a:r>
            <a:br/>
            <a:endParaRPr b="0" lang="en-US" sz="3600" spc="-1" strike="noStrike">
              <a:solidFill>
                <a:srgbClr val="000000"/>
              </a:solidFill>
              <a:latin typeface="Arial"/>
            </a:endParaRPr>
          </a:p>
        </p:txBody>
      </p:sp>
      <p:sp>
        <p:nvSpPr>
          <p:cNvPr id="286" name="TextShape 3"/>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Recon: Describing the Target</a:t>
            </a:r>
            <a:endParaRPr b="0" lang="en-US" sz="2400" spc="-1" strike="noStrike">
              <a:solidFill>
                <a:srgbClr val="000000"/>
              </a:solidFill>
              <a:latin typeface="Arial"/>
            </a:endParaRPr>
          </a:p>
        </p:txBody>
      </p:sp>
      <p:sp>
        <p:nvSpPr>
          <p:cNvPr id="288" name="TextShape 2"/>
          <p:cNvSpPr txBox="1"/>
          <p:nvPr/>
        </p:nvSpPr>
        <p:spPr>
          <a:xfrm>
            <a:off x="0" y="676080"/>
            <a:ext cx="9143640" cy="364320"/>
          </a:xfrm>
          <a:prstGeom prst="rect">
            <a:avLst/>
          </a:prstGeom>
          <a:noFill/>
          <a:ln>
            <a:noFill/>
          </a:ln>
        </p:spPr>
        <p:txBody>
          <a:bodyPr lIns="457200" rIns="457200" tIns="91440" bIns="0">
            <a:noAutofit/>
          </a:bodyPr>
          <a:p>
            <a:pPr>
              <a:lnSpc>
                <a:spcPct val="100000"/>
              </a:lnSpc>
            </a:pPr>
            <a:r>
              <a:rPr b="0" lang="en-US" sz="1800" spc="-1" strike="noStrike">
                <a:latin typeface="Roboto Medium"/>
                <a:ea typeface="Roboto Medium"/>
              </a:rPr>
              <a:t>Nmap identified the following hosts on the network:</a:t>
            </a:r>
            <a:endParaRPr b="0" lang="en-US" sz="1800" spc="-1" strike="noStrike">
              <a:latin typeface="Arial"/>
            </a:endParaRPr>
          </a:p>
        </p:txBody>
      </p:sp>
      <p:sp>
        <p:nvSpPr>
          <p:cNvPr id="289" name="TextShape 3"/>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graphicFrame>
        <p:nvGraphicFramePr>
          <p:cNvPr id="290" name="Table 4"/>
          <p:cNvGraphicFramePr/>
          <p:nvPr/>
        </p:nvGraphicFramePr>
        <p:xfrm>
          <a:off x="419760" y="1198800"/>
          <a:ext cx="8346240" cy="3576600"/>
        </p:xfrm>
        <a:graphic>
          <a:graphicData uri="http://schemas.openxmlformats.org/drawingml/2006/table">
            <a:tbl>
              <a:tblPr/>
              <a:tblGrid>
                <a:gridCol w="2782080"/>
                <a:gridCol w="2782080"/>
                <a:gridCol w="2782080"/>
              </a:tblGrid>
              <a:tr h="403200">
                <a:tc>
                  <a:txBody>
                    <a:bodyPr lIns="182520" rIns="182520" tIns="91080" bIns="91080" anchor="ctr">
                      <a:noAutofit/>
                    </a:bodyPr>
                    <a:p>
                      <a:pPr>
                        <a:lnSpc>
                          <a:spcPct val="100000"/>
                        </a:lnSpc>
                      </a:pPr>
                      <a:r>
                        <a:rPr b="1" lang="en-US" sz="1400" spc="-1" strike="noStrike">
                          <a:solidFill>
                            <a:srgbClr val="ffffff"/>
                          </a:solidFill>
                          <a:latin typeface="Roboto"/>
                          <a:ea typeface="Roboto"/>
                        </a:rPr>
                        <a:t>Hostname</a:t>
                      </a:r>
                      <a:endParaRPr b="0" lang="en-US" sz="14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solidFill>
                      <a:srgbClr val="990000"/>
                    </a:solidFill>
                  </a:tcPr>
                </a:tc>
                <a:tc>
                  <a:txBody>
                    <a:bodyPr lIns="182520" rIns="182520" tIns="91080" bIns="91080" anchor="ctr">
                      <a:noAutofit/>
                    </a:bodyPr>
                    <a:p>
                      <a:pPr>
                        <a:lnSpc>
                          <a:spcPct val="100000"/>
                        </a:lnSpc>
                      </a:pPr>
                      <a:r>
                        <a:rPr b="1" lang="en-US" sz="1400" spc="-1" strike="noStrike">
                          <a:solidFill>
                            <a:srgbClr val="ffffff"/>
                          </a:solidFill>
                          <a:latin typeface="Roboto"/>
                          <a:ea typeface="Roboto"/>
                        </a:rPr>
                        <a:t>IP Address</a:t>
                      </a:r>
                      <a:endParaRPr b="0" lang="en-US" sz="14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solidFill>
                      <a:srgbClr val="990000"/>
                    </a:solidFill>
                  </a:tcPr>
                </a:tc>
                <a:tc>
                  <a:txBody>
                    <a:bodyPr lIns="182520" rIns="182520" tIns="91080" bIns="91080" anchor="ctr">
                      <a:noAutofit/>
                    </a:bodyPr>
                    <a:p>
                      <a:pPr>
                        <a:lnSpc>
                          <a:spcPct val="100000"/>
                        </a:lnSpc>
                      </a:pPr>
                      <a:r>
                        <a:rPr b="1" lang="en-US" sz="1400" spc="-1" strike="noStrike">
                          <a:solidFill>
                            <a:srgbClr val="ffffff"/>
                          </a:solidFill>
                          <a:latin typeface="Roboto"/>
                          <a:ea typeface="Roboto"/>
                        </a:rPr>
                        <a:t>Role on Network</a:t>
                      </a:r>
                      <a:endParaRPr b="0" lang="en-US" sz="14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solidFill>
                      <a:srgbClr val="990000"/>
                    </a:solidFill>
                  </a:tcPr>
                </a:tc>
              </a:tr>
              <a:tr h="793440">
                <a:tc>
                  <a:txBody>
                    <a:bodyPr lIns="182520" rIns="182520" tIns="91080" bIns="91080">
                      <a:noAutofit/>
                    </a:bodyPr>
                    <a:p>
                      <a:r>
                        <a:rPr b="0" lang="en-US" sz="1800" spc="-1" strike="noStrike">
                          <a:latin typeface="Arial"/>
                        </a:rPr>
                        <a:t>Windows Azure Lab Environment</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noFill/>
                  </a:tcPr>
                </a:tc>
                <a:tc>
                  <a:txBody>
                    <a:bodyPr lIns="182520" rIns="182520" tIns="91080" bIns="91080">
                      <a:noAutofit/>
                    </a:bodyPr>
                    <a:p>
                      <a:r>
                        <a:rPr b="0" lang="en-US" sz="1800" spc="-1" strike="noStrike">
                          <a:latin typeface="Arial"/>
                        </a:rPr>
                        <a:t>192.168.1.1</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solidFill>
                      <a:srgbClr val="dbd9e8"/>
                    </a:solidFill>
                  </a:tcPr>
                </a:tc>
                <a:tc>
                  <a:txBody>
                    <a:bodyPr lIns="182520" rIns="182520" tIns="91080" bIns="91080">
                      <a:noAutofit/>
                    </a:bodyPr>
                    <a:p>
                      <a:r>
                        <a:rPr b="0" lang="en-US" sz="1800" spc="-1" strike="noStrike">
                          <a:latin typeface="Arial"/>
                        </a:rPr>
                        <a:t>The azure environment housing all machines</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noFill/>
                  </a:tcPr>
                </a:tc>
              </a:tr>
              <a:tr h="793440">
                <a:tc>
                  <a:txBody>
                    <a:bodyPr lIns="182520" rIns="182520" tIns="91080" bIns="91080">
                      <a:noAutofit/>
                    </a:bodyPr>
                    <a:p>
                      <a:r>
                        <a:rPr b="0" lang="en-US" sz="1800" spc="-1" strike="noStrike">
                          <a:latin typeface="Arial"/>
                        </a:rPr>
                        <a:t>Kali</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noFill/>
                  </a:tcPr>
                </a:tc>
                <a:tc>
                  <a:txBody>
                    <a:bodyPr lIns="182520" rIns="182520" tIns="91080" bIns="91080">
                      <a:noAutofit/>
                    </a:bodyPr>
                    <a:p>
                      <a:r>
                        <a:rPr b="0" lang="en-US" sz="1800" spc="-1" strike="noStrike">
                          <a:latin typeface="Arial"/>
                        </a:rPr>
                        <a:t>192.168.1.90</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solidFill>
                      <a:srgbClr val="dbd9e8"/>
                    </a:solidFill>
                  </a:tcPr>
                </a:tc>
                <a:tc>
                  <a:txBody>
                    <a:bodyPr lIns="182520" rIns="182520" tIns="91080" bIns="91080">
                      <a:noAutofit/>
                    </a:bodyPr>
                    <a:p>
                      <a:r>
                        <a:rPr b="0" lang="en-US" sz="1800" spc="-1" strike="noStrike">
                          <a:latin typeface="Arial"/>
                        </a:rPr>
                        <a:t>The offensive machine targeting Capstone</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noFill/>
                  </a:tcPr>
                </a:tc>
              </a:tr>
              <a:tr h="793440">
                <a:tc>
                  <a:txBody>
                    <a:bodyPr lIns="182520" rIns="182520" tIns="91080" bIns="91080">
                      <a:noAutofit/>
                    </a:bodyPr>
                    <a:p>
                      <a:r>
                        <a:rPr b="0" lang="en-US" sz="1800" spc="-1" strike="noStrike">
                          <a:latin typeface="Arial"/>
                        </a:rPr>
                        <a:t>Capstone</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noFill/>
                  </a:tcPr>
                </a:tc>
                <a:tc>
                  <a:txBody>
                    <a:bodyPr lIns="182520" rIns="182520" tIns="91080" bIns="91080">
                      <a:noAutofit/>
                    </a:bodyPr>
                    <a:p>
                      <a:r>
                        <a:rPr b="0" lang="en-US" sz="1800" spc="-1" strike="noStrike">
                          <a:latin typeface="Arial"/>
                        </a:rPr>
                        <a:t>192.168.1.105</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solidFill>
                      <a:srgbClr val="dbd9e8"/>
                    </a:solidFill>
                  </a:tcPr>
                </a:tc>
                <a:tc>
                  <a:txBody>
                    <a:bodyPr lIns="182520" rIns="182520" tIns="91080" bIns="91080">
                      <a:noAutofit/>
                    </a:bodyPr>
                    <a:p>
                      <a:r>
                        <a:rPr b="0" lang="en-US" sz="1800" spc="-1" strike="noStrike">
                          <a:latin typeface="Arial"/>
                        </a:rPr>
                        <a:t>This machine houses the WebDAV server</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noFill/>
                  </a:tcPr>
                </a:tc>
              </a:tr>
              <a:tr h="793440">
                <a:tc>
                  <a:txBody>
                    <a:bodyPr lIns="182520" rIns="182520" tIns="91080" bIns="91080">
                      <a:noAutofit/>
                    </a:bodyPr>
                    <a:p>
                      <a:r>
                        <a:rPr b="0" lang="en-US" sz="1800" spc="-1" strike="noStrike">
                          <a:latin typeface="Arial"/>
                        </a:rPr>
                        <a:t>Elk</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noFill/>
                  </a:tcPr>
                </a:tc>
                <a:tc>
                  <a:txBody>
                    <a:bodyPr lIns="182520" rIns="182520" tIns="91080" bIns="91080">
                      <a:noAutofit/>
                    </a:bodyPr>
                    <a:p>
                      <a:r>
                        <a:rPr b="0" lang="en-US" sz="1800" spc="-1" strike="noStrike">
                          <a:latin typeface="Arial"/>
                        </a:rPr>
                        <a:t>192.168.1.1000</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solidFill>
                      <a:srgbClr val="dbd9e8"/>
                    </a:solidFill>
                  </a:tcPr>
                </a:tc>
                <a:tc>
                  <a:txBody>
                    <a:bodyPr lIns="182520" rIns="182520" tIns="91080" bIns="91080">
                      <a:noAutofit/>
                    </a:bodyPr>
                    <a:p>
                      <a:r>
                        <a:rPr b="0" lang="en-US" sz="1800" spc="-1" strike="noStrike">
                          <a:latin typeface="Arial"/>
                        </a:rPr>
                        <a:t>This server monitors and logs all traffic to and from Capstone</a:t>
                      </a:r>
                      <a:endParaRPr b="0" lang="en-US" sz="1800" spc="-1" strike="noStrike">
                        <a:latin typeface="Arial"/>
                      </a:endParaRPr>
                    </a:p>
                  </a:txBody>
                  <a:tcPr marL="182520" marR="182520">
                    <a:lnL w="9360">
                      <a:solidFill>
                        <a:srgbClr val="78909c"/>
                      </a:solidFill>
                    </a:lnL>
                    <a:lnR w="9360">
                      <a:solidFill>
                        <a:srgbClr val="78909c"/>
                      </a:solidFill>
                    </a:lnR>
                    <a:lnT w="9360">
                      <a:solidFill>
                        <a:srgbClr val="78909c"/>
                      </a:solidFill>
                    </a:lnT>
                    <a:lnB w="9360">
                      <a:solidFill>
                        <a:srgbClr val="78909c"/>
                      </a:solidFill>
                    </a:lnB>
                    <a:no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Vulnerability Assessment</a:t>
            </a:r>
            <a:endParaRPr b="0" lang="en-US" sz="2400" spc="-1" strike="noStrike">
              <a:solidFill>
                <a:srgbClr val="000000"/>
              </a:solidFill>
              <a:latin typeface="Arial"/>
            </a:endParaRPr>
          </a:p>
        </p:txBody>
      </p:sp>
      <p:sp>
        <p:nvSpPr>
          <p:cNvPr id="292" name="TextShape 2"/>
          <p:cNvSpPr txBox="1"/>
          <p:nvPr/>
        </p:nvSpPr>
        <p:spPr>
          <a:xfrm>
            <a:off x="0" y="676080"/>
            <a:ext cx="9143640" cy="364320"/>
          </a:xfrm>
          <a:prstGeom prst="rect">
            <a:avLst/>
          </a:prstGeom>
          <a:noFill/>
          <a:ln>
            <a:noFill/>
          </a:ln>
        </p:spPr>
        <p:txBody>
          <a:bodyPr lIns="457200" rIns="457200" tIns="91440" bIns="0">
            <a:noAutofit/>
          </a:bodyPr>
          <a:p>
            <a:pPr>
              <a:lnSpc>
                <a:spcPct val="100000"/>
              </a:lnSpc>
            </a:pPr>
            <a:r>
              <a:rPr b="0" lang="en-US" sz="1800" spc="-1" strike="noStrike">
                <a:latin typeface="Roboto Medium"/>
                <a:ea typeface="Roboto Medium"/>
              </a:rPr>
              <a:t>The assessment uncovered the following critical vulnerabilities in the target:</a:t>
            </a:r>
            <a:endParaRPr b="0" lang="en-US" sz="1800" spc="-1" strike="noStrike">
              <a:latin typeface="Arial"/>
            </a:endParaRPr>
          </a:p>
        </p:txBody>
      </p:sp>
      <p:sp>
        <p:nvSpPr>
          <p:cNvPr id="293" name="TextShape 3"/>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graphicFrame>
        <p:nvGraphicFramePr>
          <p:cNvPr id="294" name="Table 4"/>
          <p:cNvGraphicFramePr/>
          <p:nvPr/>
        </p:nvGraphicFramePr>
        <p:xfrm>
          <a:off x="467280" y="1202040"/>
          <a:ext cx="8362080" cy="3466440"/>
        </p:xfrm>
        <a:graphic>
          <a:graphicData uri="http://schemas.openxmlformats.org/drawingml/2006/table">
            <a:tbl>
              <a:tblPr/>
              <a:tblGrid>
                <a:gridCol w="2787480"/>
                <a:gridCol w="2787480"/>
                <a:gridCol w="2787480"/>
              </a:tblGrid>
              <a:tr h="434160">
                <a:tc>
                  <a:txBody>
                    <a:bodyPr lIns="182520" rIns="182520" tIns="91080" bIns="91080" anchor="ctr">
                      <a:noAutofit/>
                    </a:bodyPr>
                    <a:p>
                      <a:pPr>
                        <a:lnSpc>
                          <a:spcPct val="100000"/>
                        </a:lnSpc>
                      </a:pPr>
                      <a:r>
                        <a:rPr b="1" lang="en-US" sz="1400" spc="-1" strike="noStrike">
                          <a:solidFill>
                            <a:srgbClr val="ffffff"/>
                          </a:solidFill>
                          <a:latin typeface="Roboto"/>
                          <a:ea typeface="Roboto"/>
                        </a:rPr>
                        <a:t>Vulnerability</a:t>
                      </a:r>
                      <a:endParaRPr b="0" lang="en-US" sz="14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solidFill>
                      <a:srgbClr val="990000"/>
                    </a:solidFill>
                  </a:tcPr>
                </a:tc>
                <a:tc>
                  <a:txBody>
                    <a:bodyPr lIns="182520" rIns="182520" tIns="91080" bIns="91080" anchor="ctr">
                      <a:noAutofit/>
                    </a:bodyPr>
                    <a:p>
                      <a:pPr>
                        <a:lnSpc>
                          <a:spcPct val="100000"/>
                        </a:lnSpc>
                      </a:pPr>
                      <a:r>
                        <a:rPr b="1" lang="en-US" sz="1400" spc="-1" strike="noStrike">
                          <a:solidFill>
                            <a:srgbClr val="ffffff"/>
                          </a:solidFill>
                          <a:latin typeface="Roboto"/>
                          <a:ea typeface="Roboto"/>
                        </a:rPr>
                        <a:t>Description</a:t>
                      </a:r>
                      <a:endParaRPr b="0" lang="en-US" sz="14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solidFill>
                      <a:srgbClr val="990000"/>
                    </a:solidFill>
                  </a:tcPr>
                </a:tc>
                <a:tc>
                  <a:txBody>
                    <a:bodyPr lIns="182520" rIns="182520" tIns="91080" bIns="91080" anchor="ctr">
                      <a:noAutofit/>
                    </a:bodyPr>
                    <a:p>
                      <a:pPr>
                        <a:lnSpc>
                          <a:spcPct val="100000"/>
                        </a:lnSpc>
                      </a:pPr>
                      <a:r>
                        <a:rPr b="1" lang="en-US" sz="1400" spc="-1" strike="noStrike">
                          <a:solidFill>
                            <a:srgbClr val="ffffff"/>
                          </a:solidFill>
                          <a:latin typeface="Roboto"/>
                          <a:ea typeface="Roboto"/>
                        </a:rPr>
                        <a:t>Impact</a:t>
                      </a:r>
                      <a:endParaRPr b="0" lang="en-US" sz="14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solidFill>
                      <a:srgbClr val="990000"/>
                    </a:solidFill>
                  </a:tcPr>
                </a:tc>
              </a:tr>
              <a:tr h="758160">
                <a:tc>
                  <a:txBody>
                    <a:bodyPr lIns="182520" rIns="182520" tIns="91080" bIns="91080">
                      <a:noAutofit/>
                    </a:bodyPr>
                    <a:p>
                      <a:pPr>
                        <a:lnSpc>
                          <a:spcPct val="100000"/>
                        </a:lnSpc>
                      </a:pPr>
                      <a:r>
                        <a:rPr b="0" lang="en-US" sz="1200" spc="-1" strike="noStrike">
                          <a:solidFill>
                            <a:srgbClr val="000000"/>
                          </a:solidFill>
                          <a:latin typeface="Roboto"/>
                          <a:ea typeface="Roboto"/>
                        </a:rPr>
                        <a:t>Open HTTP port</a:t>
                      </a:r>
                      <a:r>
                        <a:rPr b="0" i="1" lang="en-US" sz="1200" spc="-1" strike="noStrike">
                          <a:solidFill>
                            <a:srgbClr val="000000"/>
                          </a:solidFill>
                          <a:latin typeface="Roboto"/>
                          <a:ea typeface="Roboto"/>
                        </a:rPr>
                        <a:t> </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noFill/>
                  </a:tcPr>
                </a:tc>
                <a:tc>
                  <a:txBody>
                    <a:bodyPr lIns="182520" rIns="182520" tIns="91080" bIns="91080">
                      <a:noAutofit/>
                    </a:bodyPr>
                    <a:p>
                      <a:pPr>
                        <a:lnSpc>
                          <a:spcPct val="100000"/>
                        </a:lnSpc>
                      </a:pPr>
                      <a:r>
                        <a:rPr b="0" lang="en-US" sz="1200" spc="-1" strike="noStrike">
                          <a:solidFill>
                            <a:srgbClr val="000000"/>
                          </a:solidFill>
                          <a:latin typeface="Roboto"/>
                          <a:ea typeface="Roboto"/>
                        </a:rPr>
                        <a:t>This allows open access to the open directory</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solidFill>
                      <a:srgbClr val="dbd9e8"/>
                    </a:solidFill>
                  </a:tcPr>
                </a:tc>
                <a:tc>
                  <a:txBody>
                    <a:bodyPr lIns="182520" rIns="182520" tIns="91080" bIns="91080">
                      <a:noAutofit/>
                    </a:bodyPr>
                    <a:p>
                      <a:pPr>
                        <a:lnSpc>
                          <a:spcPct val="100000"/>
                        </a:lnSpc>
                      </a:pPr>
                      <a:r>
                        <a:rPr b="0" lang="en-US" sz="1200" spc="-1" strike="noStrike">
                          <a:solidFill>
                            <a:srgbClr val="000000"/>
                          </a:solidFill>
                          <a:latin typeface="Roboto"/>
                          <a:ea typeface="Roboto"/>
                        </a:rPr>
                        <a:t>With the port being so easily found by nmap, this provides a point of ingress for attackers</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noFill/>
                  </a:tcPr>
                </a:tc>
              </a:tr>
              <a:tr h="758160">
                <a:tc>
                  <a:txBody>
                    <a:bodyPr lIns="182520" rIns="182520" tIns="91080" bIns="91080">
                      <a:noAutofit/>
                    </a:bodyPr>
                    <a:p>
                      <a:pPr>
                        <a:lnSpc>
                          <a:spcPct val="100000"/>
                        </a:lnSpc>
                      </a:pPr>
                      <a:r>
                        <a:rPr b="0" lang="en-US" sz="1200" spc="-1" strike="noStrike">
                          <a:solidFill>
                            <a:srgbClr val="000000"/>
                          </a:solidFill>
                          <a:latin typeface="Roboto"/>
                          <a:ea typeface="Roboto"/>
                        </a:rPr>
                        <a:t>LFI Vulnerability </a:t>
                      </a:r>
                      <a:endParaRPr b="0" lang="en-US" sz="1200" spc="-1" strike="noStrike">
                        <a:latin typeface="Arial"/>
                      </a:endParaRPr>
                    </a:p>
                    <a:p>
                      <a:pPr>
                        <a:lnSpc>
                          <a:spcPct val="100000"/>
                        </a:lnSpc>
                      </a:pP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noFill/>
                  </a:tcPr>
                </a:tc>
                <a:tc>
                  <a:txBody>
                    <a:bodyPr lIns="182520" rIns="182520" tIns="91080" bIns="91080">
                      <a:noAutofit/>
                    </a:bodyPr>
                    <a:p>
                      <a:pPr>
                        <a:lnSpc>
                          <a:spcPct val="100000"/>
                        </a:lnSpc>
                      </a:pPr>
                      <a:r>
                        <a:rPr b="0" lang="en-US" sz="1200" spc="-1" strike="noStrike">
                          <a:solidFill>
                            <a:srgbClr val="000000"/>
                          </a:solidFill>
                          <a:latin typeface="Roboto"/>
                          <a:ea typeface="Roboto"/>
                        </a:rPr>
                        <a:t>LFI allows access into confidential files on a site. </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solidFill>
                      <a:srgbClr val="dbd9e8"/>
                    </a:solidFill>
                  </a:tcPr>
                </a:tc>
                <a:tc>
                  <a:txBody>
                    <a:bodyPr lIns="182520" rIns="182520" tIns="91080" bIns="91080">
                      <a:noAutofit/>
                    </a:bodyPr>
                    <a:p>
                      <a:pPr>
                        <a:lnSpc>
                          <a:spcPct val="100000"/>
                        </a:lnSpc>
                      </a:pPr>
                      <a:r>
                        <a:rPr b="0" lang="en-US" sz="1200" spc="-1" strike="noStrike">
                          <a:solidFill>
                            <a:srgbClr val="000000"/>
                          </a:solidFill>
                          <a:latin typeface="Roboto"/>
                          <a:ea typeface="Roboto"/>
                        </a:rPr>
                        <a:t>An LFI vulnerability allows attackers to gain access to sensitive credentials</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noFill/>
                  </a:tcPr>
                </a:tc>
              </a:tr>
              <a:tr h="758160">
                <a:tc>
                  <a:txBody>
                    <a:bodyPr lIns="182520" rIns="182520" tIns="91080" bIns="91080">
                      <a:noAutofit/>
                    </a:bodyPr>
                    <a:p>
                      <a:r>
                        <a:rPr b="0" lang="en-US" sz="1200" spc="-1" strike="noStrike">
                          <a:solidFill>
                            <a:srgbClr val="000000"/>
                          </a:solidFill>
                          <a:latin typeface="Roboto"/>
                          <a:ea typeface="Roboto"/>
                        </a:rPr>
                        <a:t>Password Strength</a:t>
                      </a:r>
                      <a:endParaRPr b="0" lang="en-US" sz="1200" spc="-1" strike="noStrike">
                        <a:latin typeface="Arial"/>
                      </a:endParaRPr>
                    </a:p>
                    <a:p>
                      <a:endParaRPr b="0" lang="en-US" sz="1200" spc="-1" strike="noStrike">
                        <a:latin typeface="Arial"/>
                      </a:endParaRPr>
                    </a:p>
                    <a:p>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noFill/>
                  </a:tcPr>
                </a:tc>
                <a:tc>
                  <a:txBody>
                    <a:bodyPr lIns="182520" rIns="182520" tIns="91080" bIns="91080">
                      <a:noAutofit/>
                    </a:bodyPr>
                    <a:p>
                      <a:r>
                        <a:rPr b="0" lang="en-US" sz="1200" spc="-1" strike="noStrike">
                          <a:solidFill>
                            <a:srgbClr val="000000"/>
                          </a:solidFill>
                          <a:latin typeface="Roboto"/>
                          <a:ea typeface="Roboto"/>
                        </a:rPr>
                        <a:t>A weak password allows for brute force attacks to be easily achieved. </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solidFill>
                      <a:srgbClr val="dbd9e8"/>
                    </a:solidFill>
                  </a:tcPr>
                </a:tc>
                <a:tc>
                  <a:txBody>
                    <a:bodyPr lIns="182520" rIns="182520" tIns="91080" bIns="91080">
                      <a:noAutofit/>
                    </a:bodyPr>
                    <a:p>
                      <a:r>
                        <a:rPr b="0" lang="en-US" sz="1200" spc="-1" strike="noStrike">
                          <a:solidFill>
                            <a:srgbClr val="000000"/>
                          </a:solidFill>
                          <a:latin typeface="Roboto"/>
                          <a:ea typeface="Roboto"/>
                        </a:rPr>
                        <a:t>With an easy password to crack, there’s no limit to what an attacker can access.</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noFill/>
                  </a:tcPr>
                </a:tc>
              </a:tr>
              <a:tr h="757800">
                <a:tc>
                  <a:txBody>
                    <a:bodyPr lIns="182520" rIns="182520" tIns="91080" bIns="91080">
                      <a:noAutofit/>
                    </a:bodyPr>
                    <a:p>
                      <a:r>
                        <a:rPr b="0" lang="en-US" sz="1200" spc="-1" strike="noStrike">
                          <a:solidFill>
                            <a:srgbClr val="000000"/>
                          </a:solidFill>
                          <a:latin typeface="Roboto"/>
                          <a:ea typeface="Roboto"/>
                        </a:rPr>
                        <a:t>Remote Code Execution</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noFill/>
                  </a:tcPr>
                </a:tc>
                <a:tc>
                  <a:txBody>
                    <a:bodyPr lIns="182520" rIns="182520" tIns="91080" bIns="91080">
                      <a:noAutofit/>
                    </a:bodyPr>
                    <a:p>
                      <a:r>
                        <a:rPr b="0" lang="en-US" sz="1200" spc="-1" strike="noStrike">
                          <a:solidFill>
                            <a:srgbClr val="000000"/>
                          </a:solidFill>
                          <a:latin typeface="Roboto"/>
                          <a:ea typeface="Roboto"/>
                        </a:rPr>
                        <a:t>This allows a malicious code to be uploaded into the machine.</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solidFill>
                      <a:srgbClr val="dbd9e8"/>
                    </a:solidFill>
                  </a:tcPr>
                </a:tc>
                <a:tc>
                  <a:txBody>
                    <a:bodyPr lIns="182520" rIns="182520" tIns="91080" bIns="91080">
                      <a:noAutofit/>
                    </a:bodyPr>
                    <a:p>
                      <a:r>
                        <a:rPr b="0" lang="en-US" sz="1200" spc="-1" strike="noStrike">
                          <a:solidFill>
                            <a:srgbClr val="000000"/>
                          </a:solidFill>
                          <a:latin typeface="Roboto"/>
                          <a:ea typeface="Roboto"/>
                        </a:rPr>
                        <a:t>With a backdoor access, a shell command can be executed</a:t>
                      </a:r>
                      <a:endParaRPr b="0" lang="en-US" sz="1200" spc="-1" strike="noStrike">
                        <a:latin typeface="Arial"/>
                      </a:endParaRPr>
                    </a:p>
                  </a:txBody>
                  <a:tcPr marL="182520" marR="182520">
                    <a:lnL w="9360">
                      <a:solidFill>
                        <a:srgbClr val="a9b7c0"/>
                      </a:solidFill>
                    </a:lnL>
                    <a:lnR w="9360">
                      <a:solidFill>
                        <a:srgbClr val="a9b7c0"/>
                      </a:solidFill>
                    </a:lnR>
                    <a:lnT w="9360">
                      <a:solidFill>
                        <a:srgbClr val="a9b7c0"/>
                      </a:solidFill>
                    </a:lnT>
                    <a:lnB w="9360">
                      <a:solidFill>
                        <a:srgbClr val="a9b7c0"/>
                      </a:solidFill>
                    </a:lnB>
                    <a:noFill/>
                  </a:tcPr>
                </a:tc>
              </a:tr>
            </a:tbl>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Exploitation: Nmap Scanning</a:t>
            </a:r>
            <a:endParaRPr b="0" lang="en-US" sz="2400" spc="-1" strike="noStrike">
              <a:solidFill>
                <a:srgbClr val="000000"/>
              </a:solidFill>
              <a:latin typeface="Arial"/>
            </a:endParaRPr>
          </a:p>
        </p:txBody>
      </p:sp>
      <p:sp>
        <p:nvSpPr>
          <p:cNvPr id="296"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297" name="CustomShape 3"/>
          <p:cNvSpPr/>
          <p:nvPr/>
        </p:nvSpPr>
        <p:spPr>
          <a:xfrm flipH="1">
            <a:off x="723600" y="1480680"/>
            <a:ext cx="2428200" cy="3153960"/>
          </a:xfrm>
          <a:prstGeom prst="round2DiagRect">
            <a:avLst>
              <a:gd name="adj1" fmla="val 16667"/>
              <a:gd name="adj2" fmla="val 0"/>
            </a:avLst>
          </a:prstGeom>
          <a:solidFill>
            <a:srgbClr val="f3f3f3"/>
          </a:solidFill>
          <a:ln>
            <a:noFill/>
          </a:ln>
        </p:spPr>
        <p:style>
          <a:lnRef idx="0"/>
          <a:fillRef idx="0"/>
          <a:effectRef idx="0"/>
          <a:fontRef idx="minor"/>
        </p:style>
      </p:sp>
      <p:sp>
        <p:nvSpPr>
          <p:cNvPr id="298" name="CustomShape 4"/>
          <p:cNvSpPr/>
          <p:nvPr/>
        </p:nvSpPr>
        <p:spPr>
          <a:xfrm>
            <a:off x="724320" y="1480680"/>
            <a:ext cx="2371320" cy="3153960"/>
          </a:xfrm>
          <a:prstGeom prst="rect">
            <a:avLst/>
          </a:prstGeom>
          <a:noFill/>
          <a:ln>
            <a:noFill/>
          </a:ln>
        </p:spPr>
        <p:style>
          <a:lnRef idx="0"/>
          <a:fillRef idx="0"/>
          <a:effectRef idx="0"/>
          <a:fontRef idx="minor"/>
        </p:style>
        <p:txBody>
          <a:bodyPr lIns="182880" rIns="182880" tIns="182880" bIns="182880">
            <a:noAutofit/>
          </a:bodyPr>
          <a:p>
            <a:pPr>
              <a:lnSpc>
                <a:spcPct val="115000"/>
              </a:lnSpc>
            </a:pPr>
            <a:r>
              <a:rPr b="1" lang="en-US" sz="1200" spc="-1" strike="noStrike">
                <a:solidFill>
                  <a:srgbClr val="000000"/>
                </a:solidFill>
                <a:latin typeface="Roboto"/>
                <a:ea typeface="Roboto"/>
              </a:rPr>
              <a:t>Nmap 7.60</a:t>
            </a:r>
            <a:endParaRPr b="0" lang="en-US" sz="1200" spc="-1" strike="noStrike">
              <a:latin typeface="Arial"/>
            </a:endParaRPr>
          </a:p>
          <a:p>
            <a:pPr>
              <a:lnSpc>
                <a:spcPct val="115000"/>
              </a:lnSpc>
            </a:pPr>
            <a:endParaRPr b="0" lang="en-US" sz="1200" spc="-1" strike="noStrike">
              <a:latin typeface="Arial"/>
            </a:endParaRPr>
          </a:p>
          <a:p>
            <a:pPr>
              <a:lnSpc>
                <a:spcPct val="115000"/>
              </a:lnSpc>
            </a:pPr>
            <a:r>
              <a:rPr b="0" lang="en-US" sz="1200" spc="-1" strike="noStrike">
                <a:solidFill>
                  <a:srgbClr val="000000"/>
                </a:solidFill>
                <a:latin typeface="Roboto"/>
                <a:ea typeface="Roboto"/>
              </a:rPr>
              <a:t>An open source tool that scans for open ports in a network.</a:t>
            </a:r>
            <a:endParaRPr b="0" lang="en-US" sz="1200" spc="-1" strike="noStrike">
              <a:latin typeface="Arial"/>
            </a:endParaRPr>
          </a:p>
          <a:p>
            <a:pPr>
              <a:lnSpc>
                <a:spcPct val="115000"/>
              </a:lnSpc>
            </a:pPr>
            <a:endParaRPr b="0" lang="en-US" sz="1200" spc="-1" strike="noStrike">
              <a:latin typeface="Arial"/>
            </a:endParaRPr>
          </a:p>
          <a:p>
            <a:pPr>
              <a:lnSpc>
                <a:spcPct val="115000"/>
              </a:lnSpc>
            </a:pPr>
            <a:r>
              <a:rPr b="0" lang="en-US" sz="1200" spc="-1" strike="noStrike">
                <a:solidFill>
                  <a:srgbClr val="000000"/>
                </a:solidFill>
                <a:latin typeface="Roboto"/>
                <a:ea typeface="Roboto"/>
              </a:rPr>
              <a:t>Nmap 192.168.1.0/24</a:t>
            </a:r>
            <a:endParaRPr b="0" lang="en-US" sz="1200" spc="-1" strike="noStrike">
              <a:latin typeface="Arial"/>
            </a:endParaRPr>
          </a:p>
          <a:p>
            <a:pPr>
              <a:lnSpc>
                <a:spcPct val="115000"/>
              </a:lnSpc>
            </a:pPr>
            <a:endParaRPr b="0" lang="en-US" sz="1200" spc="-1" strike="noStrike">
              <a:latin typeface="Arial"/>
            </a:endParaRPr>
          </a:p>
        </p:txBody>
      </p:sp>
      <p:grpSp>
        <p:nvGrpSpPr>
          <p:cNvPr id="299" name="Group 5"/>
          <p:cNvGrpSpPr/>
          <p:nvPr/>
        </p:nvGrpSpPr>
        <p:grpSpPr>
          <a:xfrm>
            <a:off x="457200" y="887760"/>
            <a:ext cx="533160" cy="533520"/>
            <a:chOff x="457200" y="887760"/>
            <a:chExt cx="533160" cy="533520"/>
          </a:xfrm>
        </p:grpSpPr>
        <p:sp>
          <p:nvSpPr>
            <p:cNvPr id="300" name="CustomShape 6"/>
            <p:cNvSpPr/>
            <p:nvPr/>
          </p:nvSpPr>
          <p:spPr>
            <a:xfrm>
              <a:off x="457200" y="887760"/>
              <a:ext cx="533160" cy="47628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01</a:t>
              </a:r>
              <a:endParaRPr b="0" lang="en-US" sz="2100" spc="-1" strike="noStrike">
                <a:latin typeface="Arial"/>
              </a:endParaRPr>
            </a:p>
          </p:txBody>
        </p:sp>
        <p:sp>
          <p:nvSpPr>
            <p:cNvPr id="301" name="CustomShape 7"/>
            <p:cNvSpPr/>
            <p:nvPr/>
          </p:nvSpPr>
          <p:spPr>
            <a:xfrm rot="10800000">
              <a:off x="593640" y="1276920"/>
              <a:ext cx="260640" cy="144360"/>
            </a:xfrm>
            <a:prstGeom prst="flowChartExtract">
              <a:avLst/>
            </a:prstGeom>
            <a:solidFill>
              <a:srgbClr val="cc0000"/>
            </a:solidFill>
            <a:ln>
              <a:noFill/>
            </a:ln>
          </p:spPr>
          <p:style>
            <a:lnRef idx="0"/>
            <a:fillRef idx="0"/>
            <a:effectRef idx="0"/>
            <a:fontRef idx="minor"/>
          </p:style>
        </p:sp>
      </p:grpSp>
      <p:grpSp>
        <p:nvGrpSpPr>
          <p:cNvPr id="302" name="Group 8"/>
          <p:cNvGrpSpPr/>
          <p:nvPr/>
        </p:nvGrpSpPr>
        <p:grpSpPr>
          <a:xfrm>
            <a:off x="3228840" y="887760"/>
            <a:ext cx="533160" cy="533520"/>
            <a:chOff x="3228840" y="887760"/>
            <a:chExt cx="533160" cy="533520"/>
          </a:xfrm>
        </p:grpSpPr>
        <p:sp>
          <p:nvSpPr>
            <p:cNvPr id="303" name="CustomShape 9"/>
            <p:cNvSpPr/>
            <p:nvPr/>
          </p:nvSpPr>
          <p:spPr>
            <a:xfrm>
              <a:off x="3228840" y="887760"/>
              <a:ext cx="533160" cy="47628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02</a:t>
              </a:r>
              <a:endParaRPr b="0" lang="en-US" sz="2100" spc="-1" strike="noStrike">
                <a:latin typeface="Arial"/>
              </a:endParaRPr>
            </a:p>
          </p:txBody>
        </p:sp>
        <p:sp>
          <p:nvSpPr>
            <p:cNvPr id="304" name="CustomShape 10"/>
            <p:cNvSpPr/>
            <p:nvPr/>
          </p:nvSpPr>
          <p:spPr>
            <a:xfrm rot="10800000">
              <a:off x="3365640" y="1276920"/>
              <a:ext cx="260640" cy="144360"/>
            </a:xfrm>
            <a:prstGeom prst="flowChartExtract">
              <a:avLst/>
            </a:prstGeom>
            <a:solidFill>
              <a:srgbClr val="cc0000"/>
            </a:solidFill>
            <a:ln>
              <a:noFill/>
            </a:ln>
          </p:spPr>
          <p:style>
            <a:lnRef idx="0"/>
            <a:fillRef idx="0"/>
            <a:effectRef idx="0"/>
            <a:fontRef idx="minor"/>
          </p:style>
        </p:sp>
      </p:grpSp>
      <p:sp>
        <p:nvSpPr>
          <p:cNvPr id="305" name="CustomShape 11"/>
          <p:cNvSpPr/>
          <p:nvPr/>
        </p:nvSpPr>
        <p:spPr>
          <a:xfrm flipH="1">
            <a:off x="3495240" y="1480680"/>
            <a:ext cx="2428200" cy="3153960"/>
          </a:xfrm>
          <a:prstGeom prst="round2DiagRect">
            <a:avLst>
              <a:gd name="adj1" fmla="val 16667"/>
              <a:gd name="adj2" fmla="val 0"/>
            </a:avLst>
          </a:prstGeom>
          <a:solidFill>
            <a:srgbClr val="f3f3f3"/>
          </a:solidFill>
          <a:ln>
            <a:noFill/>
          </a:ln>
        </p:spPr>
        <p:style>
          <a:lnRef idx="0"/>
          <a:fillRef idx="0"/>
          <a:effectRef idx="0"/>
          <a:fontRef idx="minor"/>
        </p:style>
      </p:sp>
      <p:sp>
        <p:nvSpPr>
          <p:cNvPr id="306" name="CustomShape 12"/>
          <p:cNvSpPr/>
          <p:nvPr/>
        </p:nvSpPr>
        <p:spPr>
          <a:xfrm>
            <a:off x="3495960" y="1480680"/>
            <a:ext cx="2428200" cy="3153960"/>
          </a:xfrm>
          <a:prstGeom prst="rect">
            <a:avLst/>
          </a:prstGeom>
          <a:noFill/>
          <a:ln>
            <a:noFill/>
          </a:ln>
        </p:spPr>
        <p:style>
          <a:lnRef idx="0"/>
          <a:fillRef idx="0"/>
          <a:effectRef idx="0"/>
          <a:fontRef idx="minor"/>
        </p:style>
        <p:txBody>
          <a:bodyPr lIns="182880" rIns="182880" tIns="182880" bIns="182880">
            <a:noAutofit/>
          </a:bodyPr>
          <a:p>
            <a:pPr>
              <a:lnSpc>
                <a:spcPct val="115000"/>
              </a:lnSpc>
            </a:pPr>
            <a:r>
              <a:rPr b="1" lang="en-US" sz="1200" spc="-1" strike="noStrike">
                <a:solidFill>
                  <a:srgbClr val="000000"/>
                </a:solidFill>
                <a:latin typeface="Roboto"/>
                <a:ea typeface="Roboto"/>
              </a:rPr>
              <a:t>Achievements</a:t>
            </a:r>
            <a:endParaRPr b="0" lang="en-US" sz="1200" spc="-1" strike="noStrike">
              <a:latin typeface="Arial"/>
            </a:endParaRPr>
          </a:p>
          <a:p>
            <a:pPr>
              <a:lnSpc>
                <a:spcPct val="115000"/>
              </a:lnSpc>
            </a:pPr>
            <a:endParaRPr b="0" lang="en-US" sz="1200" spc="-1" strike="noStrike">
              <a:latin typeface="Arial"/>
            </a:endParaRPr>
          </a:p>
          <a:p>
            <a:pPr>
              <a:lnSpc>
                <a:spcPct val="115000"/>
              </a:lnSpc>
            </a:pPr>
            <a:r>
              <a:rPr b="0" lang="en-US" sz="1200" spc="-1" strike="noStrike">
                <a:solidFill>
                  <a:srgbClr val="000000"/>
                </a:solidFill>
                <a:latin typeface="Roboto"/>
                <a:ea typeface="Roboto"/>
              </a:rPr>
              <a:t>Nmap scanning showed a vulnerable HTTP port that an attacker can use to access capstone machine.</a:t>
            </a:r>
            <a:endParaRPr b="0" lang="en-US" sz="1200" spc="-1" strike="noStrike">
              <a:latin typeface="Arial"/>
            </a:endParaRPr>
          </a:p>
        </p:txBody>
      </p:sp>
      <p:grpSp>
        <p:nvGrpSpPr>
          <p:cNvPr id="307" name="Group 13"/>
          <p:cNvGrpSpPr/>
          <p:nvPr/>
        </p:nvGrpSpPr>
        <p:grpSpPr>
          <a:xfrm>
            <a:off x="6134040" y="888480"/>
            <a:ext cx="533160" cy="533520"/>
            <a:chOff x="6134040" y="888480"/>
            <a:chExt cx="533160" cy="533520"/>
          </a:xfrm>
        </p:grpSpPr>
        <p:sp>
          <p:nvSpPr>
            <p:cNvPr id="308" name="CustomShape 14"/>
            <p:cNvSpPr/>
            <p:nvPr/>
          </p:nvSpPr>
          <p:spPr>
            <a:xfrm>
              <a:off x="6134040" y="888480"/>
              <a:ext cx="533160" cy="47628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03</a:t>
              </a:r>
              <a:endParaRPr b="0" lang="en-US" sz="2100" spc="-1" strike="noStrike">
                <a:latin typeface="Arial"/>
              </a:endParaRPr>
            </a:p>
          </p:txBody>
        </p:sp>
        <p:sp>
          <p:nvSpPr>
            <p:cNvPr id="309" name="CustomShape 15"/>
            <p:cNvSpPr/>
            <p:nvPr/>
          </p:nvSpPr>
          <p:spPr>
            <a:xfrm rot="10800000">
              <a:off x="6270480" y="1277640"/>
              <a:ext cx="260640" cy="144360"/>
            </a:xfrm>
            <a:prstGeom prst="flowChartExtract">
              <a:avLst/>
            </a:prstGeom>
            <a:solidFill>
              <a:srgbClr val="cc0000"/>
            </a:solidFill>
            <a:ln>
              <a:noFill/>
            </a:ln>
          </p:spPr>
          <p:style>
            <a:lnRef idx="0"/>
            <a:fillRef idx="0"/>
            <a:effectRef idx="0"/>
            <a:fontRef idx="minor"/>
          </p:style>
        </p:sp>
      </p:grpSp>
      <p:pic>
        <p:nvPicPr>
          <p:cNvPr id="310" name="" descr=""/>
          <p:cNvPicPr/>
          <p:nvPr/>
        </p:nvPicPr>
        <p:blipFill>
          <a:blip r:embed="rId1"/>
          <a:stretch/>
        </p:blipFill>
        <p:spPr>
          <a:xfrm>
            <a:off x="6145920" y="1471320"/>
            <a:ext cx="2815200" cy="31921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12240" y="0"/>
            <a:ext cx="9168120" cy="533520"/>
          </a:xfrm>
          <a:prstGeom prst="rect">
            <a:avLst/>
          </a:prstGeom>
          <a:noFill/>
          <a:ln>
            <a:noFill/>
          </a:ln>
        </p:spPr>
        <p:txBody>
          <a:bodyPr lIns="457200" rIns="274320" tIns="182880" bIns="91440">
            <a:noAutofit/>
          </a:bodyPr>
          <a:p>
            <a:pPr>
              <a:lnSpc>
                <a:spcPct val="100000"/>
              </a:lnSpc>
            </a:pPr>
            <a:r>
              <a:rPr b="0" lang="en-US" sz="2400" spc="-1" strike="noStrike">
                <a:solidFill>
                  <a:srgbClr val="000000"/>
                </a:solidFill>
                <a:latin typeface="Roboto Medium"/>
                <a:ea typeface="Roboto Medium"/>
              </a:rPr>
              <a:t>Exploitation: Local File Inclusion </a:t>
            </a:r>
            <a:endParaRPr b="0" lang="en-US" sz="2400" spc="-1" strike="noStrike">
              <a:solidFill>
                <a:srgbClr val="000000"/>
              </a:solidFill>
              <a:latin typeface="Arial"/>
            </a:endParaRPr>
          </a:p>
        </p:txBody>
      </p:sp>
      <p:sp>
        <p:nvSpPr>
          <p:cNvPr id="312" name="TextShape 2"/>
          <p:cNvSpPr txBox="1"/>
          <p:nvPr/>
        </p:nvSpPr>
        <p:spPr>
          <a:xfrm>
            <a:off x="-12240" y="4916520"/>
            <a:ext cx="7971480" cy="226440"/>
          </a:xfrm>
          <a:prstGeom prst="rect">
            <a:avLst/>
          </a:prstGeom>
          <a:noFill/>
          <a:ln>
            <a:noFill/>
          </a:ln>
        </p:spPr>
        <p:txBody>
          <a:bodyPr lIns="274320" rIns="0" bIns="0">
            <a:noAutofit/>
          </a:bodyPr>
          <a:p>
            <a:pPr algn="ctr"/>
            <a:endParaRPr b="0" lang="en-US" sz="3200" spc="-1" strike="noStrike">
              <a:latin typeface="Arial"/>
            </a:endParaRPr>
          </a:p>
        </p:txBody>
      </p:sp>
      <p:sp>
        <p:nvSpPr>
          <p:cNvPr id="313" name="CustomShape 3"/>
          <p:cNvSpPr/>
          <p:nvPr/>
        </p:nvSpPr>
        <p:spPr>
          <a:xfrm flipH="1">
            <a:off x="723600" y="1480680"/>
            <a:ext cx="2428200" cy="3153960"/>
          </a:xfrm>
          <a:prstGeom prst="round2DiagRect">
            <a:avLst>
              <a:gd name="adj1" fmla="val 16667"/>
              <a:gd name="adj2" fmla="val 0"/>
            </a:avLst>
          </a:prstGeom>
          <a:solidFill>
            <a:srgbClr val="f3f3f3"/>
          </a:solidFill>
          <a:ln>
            <a:noFill/>
          </a:ln>
        </p:spPr>
        <p:style>
          <a:lnRef idx="0"/>
          <a:fillRef idx="0"/>
          <a:effectRef idx="0"/>
          <a:fontRef idx="minor"/>
        </p:style>
      </p:sp>
      <p:sp>
        <p:nvSpPr>
          <p:cNvPr id="314" name="CustomShape 4"/>
          <p:cNvSpPr/>
          <p:nvPr/>
        </p:nvSpPr>
        <p:spPr>
          <a:xfrm>
            <a:off x="724320" y="1480680"/>
            <a:ext cx="2371320" cy="3153960"/>
          </a:xfrm>
          <a:prstGeom prst="rect">
            <a:avLst/>
          </a:prstGeom>
          <a:noFill/>
          <a:ln>
            <a:noFill/>
          </a:ln>
        </p:spPr>
        <p:style>
          <a:lnRef idx="0"/>
          <a:fillRef idx="0"/>
          <a:effectRef idx="0"/>
          <a:fontRef idx="minor"/>
        </p:style>
        <p:txBody>
          <a:bodyPr lIns="182880" rIns="182880" tIns="182880" bIns="182880">
            <a:noAutofit/>
          </a:bodyPr>
          <a:p>
            <a:pPr>
              <a:lnSpc>
                <a:spcPct val="115000"/>
              </a:lnSpc>
            </a:pPr>
            <a:r>
              <a:rPr b="1" lang="en-US" sz="1200" spc="-1" strike="noStrike">
                <a:solidFill>
                  <a:srgbClr val="000000"/>
                </a:solidFill>
                <a:latin typeface="Roboto"/>
                <a:ea typeface="Roboto"/>
              </a:rPr>
              <a:t>Tools &amp; Processes</a:t>
            </a:r>
            <a:endParaRPr b="0" lang="en-US" sz="1200" spc="-1" strike="noStrike">
              <a:latin typeface="Arial"/>
            </a:endParaRPr>
          </a:p>
          <a:p>
            <a:pPr>
              <a:lnSpc>
                <a:spcPct val="115000"/>
              </a:lnSpc>
            </a:pPr>
            <a:endParaRPr b="0" lang="en-US" sz="1200" spc="-1" strike="noStrike">
              <a:latin typeface="Arial"/>
            </a:endParaRPr>
          </a:p>
          <a:p>
            <a:pPr>
              <a:lnSpc>
                <a:spcPct val="115000"/>
              </a:lnSpc>
            </a:pPr>
            <a:r>
              <a:rPr b="0" lang="en-US" sz="1200" spc="-1" strike="noStrike">
                <a:solidFill>
                  <a:srgbClr val="000000"/>
                </a:solidFill>
                <a:latin typeface="Roboto"/>
                <a:ea typeface="Roboto"/>
              </a:rPr>
              <a:t>Port 80 was initially discovered by nmap scan. The local file inclusion is a completely open directory that shouldn’t be publicly accessible.</a:t>
            </a:r>
            <a:endParaRPr b="0" lang="en-US" sz="1200" spc="-1" strike="noStrike">
              <a:latin typeface="Arial"/>
            </a:endParaRPr>
          </a:p>
          <a:p>
            <a:pPr>
              <a:lnSpc>
                <a:spcPct val="115000"/>
              </a:lnSpc>
            </a:pPr>
            <a:endParaRPr b="0" lang="en-US" sz="1200" spc="-1" strike="noStrike">
              <a:latin typeface="Arial"/>
            </a:endParaRPr>
          </a:p>
        </p:txBody>
      </p:sp>
      <p:grpSp>
        <p:nvGrpSpPr>
          <p:cNvPr id="315" name="Group 5"/>
          <p:cNvGrpSpPr/>
          <p:nvPr/>
        </p:nvGrpSpPr>
        <p:grpSpPr>
          <a:xfrm>
            <a:off x="457200" y="887760"/>
            <a:ext cx="533160" cy="533520"/>
            <a:chOff x="457200" y="887760"/>
            <a:chExt cx="533160" cy="533520"/>
          </a:xfrm>
        </p:grpSpPr>
        <p:sp>
          <p:nvSpPr>
            <p:cNvPr id="316" name="CustomShape 6"/>
            <p:cNvSpPr/>
            <p:nvPr/>
          </p:nvSpPr>
          <p:spPr>
            <a:xfrm>
              <a:off x="457200" y="887760"/>
              <a:ext cx="533160" cy="47628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01</a:t>
              </a:r>
              <a:endParaRPr b="0" lang="en-US" sz="2100" spc="-1" strike="noStrike">
                <a:latin typeface="Arial"/>
              </a:endParaRPr>
            </a:p>
          </p:txBody>
        </p:sp>
        <p:sp>
          <p:nvSpPr>
            <p:cNvPr id="317" name="CustomShape 7"/>
            <p:cNvSpPr/>
            <p:nvPr/>
          </p:nvSpPr>
          <p:spPr>
            <a:xfrm rot="10800000">
              <a:off x="593640" y="1276920"/>
              <a:ext cx="260640" cy="144360"/>
            </a:xfrm>
            <a:prstGeom prst="flowChartExtract">
              <a:avLst/>
            </a:prstGeom>
            <a:solidFill>
              <a:srgbClr val="cc0000"/>
            </a:solidFill>
            <a:ln>
              <a:noFill/>
            </a:ln>
          </p:spPr>
          <p:style>
            <a:lnRef idx="0"/>
            <a:fillRef idx="0"/>
            <a:effectRef idx="0"/>
            <a:fontRef idx="minor"/>
          </p:style>
        </p:sp>
      </p:grpSp>
      <p:grpSp>
        <p:nvGrpSpPr>
          <p:cNvPr id="318" name="Group 8"/>
          <p:cNvGrpSpPr/>
          <p:nvPr/>
        </p:nvGrpSpPr>
        <p:grpSpPr>
          <a:xfrm>
            <a:off x="3228840" y="887760"/>
            <a:ext cx="533160" cy="533520"/>
            <a:chOff x="3228840" y="887760"/>
            <a:chExt cx="533160" cy="533520"/>
          </a:xfrm>
        </p:grpSpPr>
        <p:sp>
          <p:nvSpPr>
            <p:cNvPr id="319" name="CustomShape 9"/>
            <p:cNvSpPr/>
            <p:nvPr/>
          </p:nvSpPr>
          <p:spPr>
            <a:xfrm>
              <a:off x="3228840" y="887760"/>
              <a:ext cx="533160" cy="47628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02</a:t>
              </a:r>
              <a:endParaRPr b="0" lang="en-US" sz="2100" spc="-1" strike="noStrike">
                <a:latin typeface="Arial"/>
              </a:endParaRPr>
            </a:p>
          </p:txBody>
        </p:sp>
        <p:sp>
          <p:nvSpPr>
            <p:cNvPr id="320" name="CustomShape 10"/>
            <p:cNvSpPr/>
            <p:nvPr/>
          </p:nvSpPr>
          <p:spPr>
            <a:xfrm rot="10800000">
              <a:off x="3365640" y="1276920"/>
              <a:ext cx="260640" cy="144360"/>
            </a:xfrm>
            <a:prstGeom prst="flowChartExtract">
              <a:avLst/>
            </a:prstGeom>
            <a:solidFill>
              <a:srgbClr val="cc0000"/>
            </a:solidFill>
            <a:ln>
              <a:noFill/>
            </a:ln>
          </p:spPr>
          <p:style>
            <a:lnRef idx="0"/>
            <a:fillRef idx="0"/>
            <a:effectRef idx="0"/>
            <a:fontRef idx="minor"/>
          </p:style>
        </p:sp>
      </p:grpSp>
      <p:sp>
        <p:nvSpPr>
          <p:cNvPr id="321" name="CustomShape 11"/>
          <p:cNvSpPr/>
          <p:nvPr/>
        </p:nvSpPr>
        <p:spPr>
          <a:xfrm flipH="1">
            <a:off x="3495240" y="1480680"/>
            <a:ext cx="2428200" cy="3153960"/>
          </a:xfrm>
          <a:prstGeom prst="round2DiagRect">
            <a:avLst>
              <a:gd name="adj1" fmla="val 16667"/>
              <a:gd name="adj2" fmla="val 0"/>
            </a:avLst>
          </a:prstGeom>
          <a:solidFill>
            <a:srgbClr val="f3f3f3"/>
          </a:solidFill>
          <a:ln>
            <a:noFill/>
          </a:ln>
        </p:spPr>
        <p:style>
          <a:lnRef idx="0"/>
          <a:fillRef idx="0"/>
          <a:effectRef idx="0"/>
          <a:fontRef idx="minor"/>
        </p:style>
      </p:sp>
      <p:sp>
        <p:nvSpPr>
          <p:cNvPr id="322" name="CustomShape 12"/>
          <p:cNvSpPr/>
          <p:nvPr/>
        </p:nvSpPr>
        <p:spPr>
          <a:xfrm>
            <a:off x="3495960" y="1480680"/>
            <a:ext cx="2428200" cy="3153960"/>
          </a:xfrm>
          <a:prstGeom prst="rect">
            <a:avLst/>
          </a:prstGeom>
          <a:noFill/>
          <a:ln>
            <a:noFill/>
          </a:ln>
        </p:spPr>
        <p:style>
          <a:lnRef idx="0"/>
          <a:fillRef idx="0"/>
          <a:effectRef idx="0"/>
          <a:fontRef idx="minor"/>
        </p:style>
        <p:txBody>
          <a:bodyPr lIns="182880" rIns="182880" tIns="182880" bIns="182880">
            <a:noAutofit/>
          </a:bodyPr>
          <a:p>
            <a:pPr>
              <a:lnSpc>
                <a:spcPct val="115000"/>
              </a:lnSpc>
            </a:pPr>
            <a:r>
              <a:rPr b="1" lang="en-US" sz="1200" spc="-1" strike="noStrike">
                <a:solidFill>
                  <a:srgbClr val="000000"/>
                </a:solidFill>
                <a:latin typeface="Roboto"/>
                <a:ea typeface="Roboto"/>
              </a:rPr>
              <a:t>Achievements</a:t>
            </a:r>
            <a:endParaRPr b="0" lang="en-US" sz="1200" spc="-1" strike="noStrike">
              <a:latin typeface="Arial"/>
            </a:endParaRPr>
          </a:p>
          <a:p>
            <a:pPr>
              <a:lnSpc>
                <a:spcPct val="115000"/>
              </a:lnSpc>
            </a:pPr>
            <a:endParaRPr b="0" lang="en-US" sz="1200" spc="-1" strike="noStrike">
              <a:latin typeface="Arial"/>
            </a:endParaRPr>
          </a:p>
          <a:p>
            <a:pPr>
              <a:lnSpc>
                <a:spcPct val="115000"/>
              </a:lnSpc>
            </a:pPr>
            <a:r>
              <a:rPr b="0" lang="en-US" sz="1200" spc="-1" strike="noStrike">
                <a:solidFill>
                  <a:srgbClr val="000000"/>
                </a:solidFill>
                <a:latin typeface="Roboto"/>
                <a:ea typeface="Roboto"/>
              </a:rPr>
              <a:t>With access, an attacker can browse and access, potentially, sensitive files.</a:t>
            </a:r>
            <a:endParaRPr b="0" lang="en-US" sz="1200" spc="-1" strike="noStrike">
              <a:latin typeface="Arial"/>
            </a:endParaRPr>
          </a:p>
        </p:txBody>
      </p:sp>
      <p:grpSp>
        <p:nvGrpSpPr>
          <p:cNvPr id="323" name="Group 13"/>
          <p:cNvGrpSpPr/>
          <p:nvPr/>
        </p:nvGrpSpPr>
        <p:grpSpPr>
          <a:xfrm>
            <a:off x="6134040" y="888480"/>
            <a:ext cx="533160" cy="533520"/>
            <a:chOff x="6134040" y="888480"/>
            <a:chExt cx="533160" cy="533520"/>
          </a:xfrm>
        </p:grpSpPr>
        <p:sp>
          <p:nvSpPr>
            <p:cNvPr id="324" name="CustomShape 14"/>
            <p:cNvSpPr/>
            <p:nvPr/>
          </p:nvSpPr>
          <p:spPr>
            <a:xfrm>
              <a:off x="6134040" y="888480"/>
              <a:ext cx="533160" cy="476280"/>
            </a:xfrm>
            <a:prstGeom prst="roundRect">
              <a:avLst>
                <a:gd name="adj" fmla="val 16667"/>
              </a:avLst>
            </a:prstGeom>
            <a:solidFill>
              <a:srgbClr val="cc0000"/>
            </a:solidFill>
            <a:ln>
              <a:noFill/>
            </a:ln>
          </p:spPr>
          <p:style>
            <a:lnRef idx="0"/>
            <a:fillRef idx="0"/>
            <a:effectRef idx="0"/>
            <a:fontRef idx="minor"/>
          </p:style>
          <p:txBody>
            <a:bodyPr tIns="91440" bIns="91440" anchor="ctr">
              <a:noAutofit/>
            </a:bodyPr>
            <a:p>
              <a:pPr algn="ctr">
                <a:lnSpc>
                  <a:spcPct val="100000"/>
                </a:lnSpc>
              </a:pPr>
              <a:r>
                <a:rPr b="0" lang="en-US" sz="2100" spc="-1" strike="noStrike">
                  <a:solidFill>
                    <a:srgbClr val="ffffff"/>
                  </a:solidFill>
                  <a:latin typeface="Roboto Light"/>
                  <a:ea typeface="Roboto Light"/>
                </a:rPr>
                <a:t>03</a:t>
              </a:r>
              <a:endParaRPr b="0" lang="en-US" sz="2100" spc="-1" strike="noStrike">
                <a:latin typeface="Arial"/>
              </a:endParaRPr>
            </a:p>
          </p:txBody>
        </p:sp>
        <p:sp>
          <p:nvSpPr>
            <p:cNvPr id="325" name="CustomShape 15"/>
            <p:cNvSpPr/>
            <p:nvPr/>
          </p:nvSpPr>
          <p:spPr>
            <a:xfrm rot="10800000">
              <a:off x="6270480" y="1277640"/>
              <a:ext cx="260640" cy="144360"/>
            </a:xfrm>
            <a:prstGeom prst="flowChartExtract">
              <a:avLst/>
            </a:prstGeom>
            <a:solidFill>
              <a:srgbClr val="cc0000"/>
            </a:solidFill>
            <a:ln>
              <a:noFill/>
            </a:ln>
          </p:spPr>
          <p:style>
            <a:lnRef idx="0"/>
            <a:fillRef idx="0"/>
            <a:effectRef idx="0"/>
            <a:fontRef idx="minor"/>
          </p:style>
        </p:sp>
      </p:grpSp>
      <p:pic>
        <p:nvPicPr>
          <p:cNvPr id="326" name="" descr=""/>
          <p:cNvPicPr/>
          <p:nvPr/>
        </p:nvPicPr>
        <p:blipFill>
          <a:blip r:embed="rId1"/>
          <a:stretch/>
        </p:blipFill>
        <p:spPr>
          <a:xfrm>
            <a:off x="6193440" y="1546920"/>
            <a:ext cx="2676240" cy="24764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1214</TotalTime>
  <Application>LibreOffice/6.3.6.2$Windows_X86_64 LibreOffice_project/2196df99b074d8a661f4036fca8fa0cbfa33a497</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2020-08-09T23:22:22Z</dcterms:modified>
  <cp:revision>1</cp:revision>
  <dc:subject/>
  <dc:title/>
</cp:coreProperties>
</file>